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2" r:id="rId5"/>
    <p:sldId id="260" r:id="rId6"/>
    <p:sldId id="259" r:id="rId7"/>
    <p:sldId id="265" r:id="rId8"/>
    <p:sldId id="263" r:id="rId9"/>
    <p:sldId id="261" r:id="rId10"/>
    <p:sldId id="264" r:id="rId11"/>
    <p:sldId id="266" r:id="rId12"/>
    <p:sldId id="267" r:id="rId13"/>
    <p:sldId id="271" r:id="rId14"/>
    <p:sldId id="269" r:id="rId15"/>
    <p:sldId id="268" r:id="rId16"/>
    <p:sldId id="270" r:id="rId17"/>
    <p:sldId id="272" r:id="rId18"/>
    <p:sldId id="276" r:id="rId19"/>
    <p:sldId id="273" r:id="rId20"/>
    <p:sldId id="305" r:id="rId21"/>
    <p:sldId id="306" r:id="rId22"/>
    <p:sldId id="275" r:id="rId23"/>
    <p:sldId id="274" r:id="rId24"/>
    <p:sldId id="307" r:id="rId25"/>
    <p:sldId id="277" r:id="rId26"/>
    <p:sldId id="278" r:id="rId27"/>
    <p:sldId id="295" r:id="rId28"/>
    <p:sldId id="290" r:id="rId29"/>
    <p:sldId id="291" r:id="rId30"/>
    <p:sldId id="292" r:id="rId31"/>
    <p:sldId id="298" r:id="rId32"/>
    <p:sldId id="299" r:id="rId33"/>
    <p:sldId id="300" r:id="rId34"/>
    <p:sldId id="301" r:id="rId35"/>
    <p:sldId id="279" r:id="rId36"/>
    <p:sldId id="294" r:id="rId37"/>
    <p:sldId id="280" r:id="rId38"/>
    <p:sldId id="281" r:id="rId39"/>
    <p:sldId id="282" r:id="rId40"/>
    <p:sldId id="302" r:id="rId41"/>
    <p:sldId id="303" r:id="rId42"/>
    <p:sldId id="283" r:id="rId43"/>
    <p:sldId id="284" r:id="rId44"/>
    <p:sldId id="285" r:id="rId45"/>
    <p:sldId id="286" r:id="rId46"/>
    <p:sldId id="288" r:id="rId47"/>
    <p:sldId id="287" r:id="rId48"/>
    <p:sldId id="289" r:id="rId49"/>
    <p:sldId id="312" r:id="rId50"/>
    <p:sldId id="293" r:id="rId51"/>
    <p:sldId id="313" r:id="rId52"/>
    <p:sldId id="314" r:id="rId53"/>
    <p:sldId id="315" r:id="rId54"/>
    <p:sldId id="316" r:id="rId55"/>
    <p:sldId id="317" r:id="rId56"/>
    <p:sldId id="304" r:id="rId57"/>
    <p:sldId id="308"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52E62-CD88-4925-9FE5-E96E5F60A4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A1D2773-916E-4F73-8D94-2E2A77FB5B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73D5914-74CF-4EF5-B0BA-7B3669C99159}"/>
              </a:ext>
            </a:extLst>
          </p:cNvPr>
          <p:cNvSpPr>
            <a:spLocks noGrp="1"/>
          </p:cNvSpPr>
          <p:nvPr>
            <p:ph type="dt" sz="half" idx="10"/>
          </p:nvPr>
        </p:nvSpPr>
        <p:spPr/>
        <p:txBody>
          <a:bodyPr/>
          <a:lstStyle/>
          <a:p>
            <a:fld id="{DE3E7DBF-307B-417A-8C32-7E2AD36582D2}" type="datetimeFigureOut">
              <a:rPr lang="en-IN" smtClean="0"/>
              <a:t>18-04-2021</a:t>
            </a:fld>
            <a:endParaRPr lang="en-IN"/>
          </a:p>
        </p:txBody>
      </p:sp>
      <p:sp>
        <p:nvSpPr>
          <p:cNvPr id="5" name="Footer Placeholder 4">
            <a:extLst>
              <a:ext uri="{FF2B5EF4-FFF2-40B4-BE49-F238E27FC236}">
                <a16:creationId xmlns:a16="http://schemas.microsoft.com/office/drawing/2014/main" id="{B941B865-8E27-42E2-B7BB-9635DB126F1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EF32052-6315-4FD1-BFBB-5074CE3496CF}"/>
              </a:ext>
            </a:extLst>
          </p:cNvPr>
          <p:cNvSpPr>
            <a:spLocks noGrp="1"/>
          </p:cNvSpPr>
          <p:nvPr>
            <p:ph type="sldNum" sz="quarter" idx="12"/>
          </p:nvPr>
        </p:nvSpPr>
        <p:spPr/>
        <p:txBody>
          <a:bodyPr/>
          <a:lstStyle/>
          <a:p>
            <a:fld id="{34E9B831-DBA7-4D41-A4DB-1013DA8F6827}" type="slidenum">
              <a:rPr lang="en-IN" smtClean="0"/>
              <a:t>‹#›</a:t>
            </a:fld>
            <a:endParaRPr lang="en-IN"/>
          </a:p>
        </p:txBody>
      </p:sp>
    </p:spTree>
    <p:extLst>
      <p:ext uri="{BB962C8B-B14F-4D97-AF65-F5344CB8AC3E}">
        <p14:creationId xmlns:p14="http://schemas.microsoft.com/office/powerpoint/2010/main" val="11452988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D7629-06B7-42DA-B20E-7D89AD78541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4A1818D-0F33-4DB9-8278-3BF3A4E3D8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7565F69-81B5-4027-A08F-DF6C912FBA12}"/>
              </a:ext>
            </a:extLst>
          </p:cNvPr>
          <p:cNvSpPr>
            <a:spLocks noGrp="1"/>
          </p:cNvSpPr>
          <p:nvPr>
            <p:ph type="dt" sz="half" idx="10"/>
          </p:nvPr>
        </p:nvSpPr>
        <p:spPr/>
        <p:txBody>
          <a:bodyPr/>
          <a:lstStyle/>
          <a:p>
            <a:fld id="{DE3E7DBF-307B-417A-8C32-7E2AD36582D2}" type="datetimeFigureOut">
              <a:rPr lang="en-IN" smtClean="0"/>
              <a:t>18-04-2021</a:t>
            </a:fld>
            <a:endParaRPr lang="en-IN"/>
          </a:p>
        </p:txBody>
      </p:sp>
      <p:sp>
        <p:nvSpPr>
          <p:cNvPr id="5" name="Footer Placeholder 4">
            <a:extLst>
              <a:ext uri="{FF2B5EF4-FFF2-40B4-BE49-F238E27FC236}">
                <a16:creationId xmlns:a16="http://schemas.microsoft.com/office/drawing/2014/main" id="{30346BC2-15E2-469F-B193-0FD9BA08A85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A60B2CE-2920-4318-A702-ED8BB8F65829}"/>
              </a:ext>
            </a:extLst>
          </p:cNvPr>
          <p:cNvSpPr>
            <a:spLocks noGrp="1"/>
          </p:cNvSpPr>
          <p:nvPr>
            <p:ph type="sldNum" sz="quarter" idx="12"/>
          </p:nvPr>
        </p:nvSpPr>
        <p:spPr/>
        <p:txBody>
          <a:bodyPr/>
          <a:lstStyle/>
          <a:p>
            <a:fld id="{34E9B831-DBA7-4D41-A4DB-1013DA8F6827}" type="slidenum">
              <a:rPr lang="en-IN" smtClean="0"/>
              <a:t>‹#›</a:t>
            </a:fld>
            <a:endParaRPr lang="en-IN"/>
          </a:p>
        </p:txBody>
      </p:sp>
    </p:spTree>
    <p:extLst>
      <p:ext uri="{BB962C8B-B14F-4D97-AF65-F5344CB8AC3E}">
        <p14:creationId xmlns:p14="http://schemas.microsoft.com/office/powerpoint/2010/main" val="137618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E74BAA-BBF5-49D1-8F38-EE9B7F2B199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D0BDD60-0217-46B9-9CF8-AA28C591FB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2663C94-4C56-4B0B-83C8-41882687837F}"/>
              </a:ext>
            </a:extLst>
          </p:cNvPr>
          <p:cNvSpPr>
            <a:spLocks noGrp="1"/>
          </p:cNvSpPr>
          <p:nvPr>
            <p:ph type="dt" sz="half" idx="10"/>
          </p:nvPr>
        </p:nvSpPr>
        <p:spPr/>
        <p:txBody>
          <a:bodyPr/>
          <a:lstStyle/>
          <a:p>
            <a:fld id="{DE3E7DBF-307B-417A-8C32-7E2AD36582D2}" type="datetimeFigureOut">
              <a:rPr lang="en-IN" smtClean="0"/>
              <a:t>18-04-2021</a:t>
            </a:fld>
            <a:endParaRPr lang="en-IN"/>
          </a:p>
        </p:txBody>
      </p:sp>
      <p:sp>
        <p:nvSpPr>
          <p:cNvPr id="5" name="Footer Placeholder 4">
            <a:extLst>
              <a:ext uri="{FF2B5EF4-FFF2-40B4-BE49-F238E27FC236}">
                <a16:creationId xmlns:a16="http://schemas.microsoft.com/office/drawing/2014/main" id="{B86812A9-5FC2-41FD-AE13-F8DC872797C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60AE835-DED0-44F4-BB2D-BB5DDB4899A8}"/>
              </a:ext>
            </a:extLst>
          </p:cNvPr>
          <p:cNvSpPr>
            <a:spLocks noGrp="1"/>
          </p:cNvSpPr>
          <p:nvPr>
            <p:ph type="sldNum" sz="quarter" idx="12"/>
          </p:nvPr>
        </p:nvSpPr>
        <p:spPr/>
        <p:txBody>
          <a:bodyPr/>
          <a:lstStyle/>
          <a:p>
            <a:fld id="{34E9B831-DBA7-4D41-A4DB-1013DA8F6827}" type="slidenum">
              <a:rPr lang="en-IN" smtClean="0"/>
              <a:t>‹#›</a:t>
            </a:fld>
            <a:endParaRPr lang="en-IN"/>
          </a:p>
        </p:txBody>
      </p:sp>
    </p:spTree>
    <p:extLst>
      <p:ext uri="{BB962C8B-B14F-4D97-AF65-F5344CB8AC3E}">
        <p14:creationId xmlns:p14="http://schemas.microsoft.com/office/powerpoint/2010/main" val="3713784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9700E-741B-4E7A-8952-DE01D66FAF8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0E9B75E-D880-4A65-BEEC-C64A297501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2CAC468-6918-4BBC-A828-AA6FBD260CD3}"/>
              </a:ext>
            </a:extLst>
          </p:cNvPr>
          <p:cNvSpPr>
            <a:spLocks noGrp="1"/>
          </p:cNvSpPr>
          <p:nvPr>
            <p:ph type="dt" sz="half" idx="10"/>
          </p:nvPr>
        </p:nvSpPr>
        <p:spPr/>
        <p:txBody>
          <a:bodyPr/>
          <a:lstStyle/>
          <a:p>
            <a:fld id="{DE3E7DBF-307B-417A-8C32-7E2AD36582D2}" type="datetimeFigureOut">
              <a:rPr lang="en-IN" smtClean="0"/>
              <a:t>18-04-2021</a:t>
            </a:fld>
            <a:endParaRPr lang="en-IN"/>
          </a:p>
        </p:txBody>
      </p:sp>
      <p:sp>
        <p:nvSpPr>
          <p:cNvPr id="5" name="Footer Placeholder 4">
            <a:extLst>
              <a:ext uri="{FF2B5EF4-FFF2-40B4-BE49-F238E27FC236}">
                <a16:creationId xmlns:a16="http://schemas.microsoft.com/office/drawing/2014/main" id="{DACC5D99-8410-4560-BC40-484FC244F9B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2536332-02E1-459C-B88E-8A29ED161F99}"/>
              </a:ext>
            </a:extLst>
          </p:cNvPr>
          <p:cNvSpPr>
            <a:spLocks noGrp="1"/>
          </p:cNvSpPr>
          <p:nvPr>
            <p:ph type="sldNum" sz="quarter" idx="12"/>
          </p:nvPr>
        </p:nvSpPr>
        <p:spPr/>
        <p:txBody>
          <a:bodyPr/>
          <a:lstStyle/>
          <a:p>
            <a:fld id="{34E9B831-DBA7-4D41-A4DB-1013DA8F6827}" type="slidenum">
              <a:rPr lang="en-IN" smtClean="0"/>
              <a:t>‹#›</a:t>
            </a:fld>
            <a:endParaRPr lang="en-IN"/>
          </a:p>
        </p:txBody>
      </p:sp>
    </p:spTree>
    <p:extLst>
      <p:ext uri="{BB962C8B-B14F-4D97-AF65-F5344CB8AC3E}">
        <p14:creationId xmlns:p14="http://schemas.microsoft.com/office/powerpoint/2010/main" val="21006626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9A1C4-2B32-46FA-8D30-EEF9BC4D4E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723567D-9179-47CB-A4AF-4B5F67A16B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2474BF-F021-4A3F-B1E7-EB3DC3A0C0A7}"/>
              </a:ext>
            </a:extLst>
          </p:cNvPr>
          <p:cNvSpPr>
            <a:spLocks noGrp="1"/>
          </p:cNvSpPr>
          <p:nvPr>
            <p:ph type="dt" sz="half" idx="10"/>
          </p:nvPr>
        </p:nvSpPr>
        <p:spPr/>
        <p:txBody>
          <a:bodyPr/>
          <a:lstStyle/>
          <a:p>
            <a:fld id="{DE3E7DBF-307B-417A-8C32-7E2AD36582D2}" type="datetimeFigureOut">
              <a:rPr lang="en-IN" smtClean="0"/>
              <a:t>18-04-2021</a:t>
            </a:fld>
            <a:endParaRPr lang="en-IN"/>
          </a:p>
        </p:txBody>
      </p:sp>
      <p:sp>
        <p:nvSpPr>
          <p:cNvPr id="5" name="Footer Placeholder 4">
            <a:extLst>
              <a:ext uri="{FF2B5EF4-FFF2-40B4-BE49-F238E27FC236}">
                <a16:creationId xmlns:a16="http://schemas.microsoft.com/office/drawing/2014/main" id="{6EBC9434-21FA-4F83-AAAC-5C7A830DE63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0867A19-89E1-4DDC-A81B-7BED536E9072}"/>
              </a:ext>
            </a:extLst>
          </p:cNvPr>
          <p:cNvSpPr>
            <a:spLocks noGrp="1"/>
          </p:cNvSpPr>
          <p:nvPr>
            <p:ph type="sldNum" sz="quarter" idx="12"/>
          </p:nvPr>
        </p:nvSpPr>
        <p:spPr/>
        <p:txBody>
          <a:bodyPr/>
          <a:lstStyle/>
          <a:p>
            <a:fld id="{34E9B831-DBA7-4D41-A4DB-1013DA8F6827}" type="slidenum">
              <a:rPr lang="en-IN" smtClean="0"/>
              <a:t>‹#›</a:t>
            </a:fld>
            <a:endParaRPr lang="en-IN"/>
          </a:p>
        </p:txBody>
      </p:sp>
    </p:spTree>
    <p:extLst>
      <p:ext uri="{BB962C8B-B14F-4D97-AF65-F5344CB8AC3E}">
        <p14:creationId xmlns:p14="http://schemas.microsoft.com/office/powerpoint/2010/main" val="3842740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27F62-C26A-4A30-8100-221D0DA58D5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C83E6A7-D959-4465-9D3C-5173EB5BEA8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5ECBD4B-BA2C-43C6-AEFA-74BA221EA3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2814059-094E-4378-944B-F9D83603E29E}"/>
              </a:ext>
            </a:extLst>
          </p:cNvPr>
          <p:cNvSpPr>
            <a:spLocks noGrp="1"/>
          </p:cNvSpPr>
          <p:nvPr>
            <p:ph type="dt" sz="half" idx="10"/>
          </p:nvPr>
        </p:nvSpPr>
        <p:spPr/>
        <p:txBody>
          <a:bodyPr/>
          <a:lstStyle/>
          <a:p>
            <a:fld id="{DE3E7DBF-307B-417A-8C32-7E2AD36582D2}" type="datetimeFigureOut">
              <a:rPr lang="en-IN" smtClean="0"/>
              <a:t>18-04-2021</a:t>
            </a:fld>
            <a:endParaRPr lang="en-IN"/>
          </a:p>
        </p:txBody>
      </p:sp>
      <p:sp>
        <p:nvSpPr>
          <p:cNvPr id="6" name="Footer Placeholder 5">
            <a:extLst>
              <a:ext uri="{FF2B5EF4-FFF2-40B4-BE49-F238E27FC236}">
                <a16:creationId xmlns:a16="http://schemas.microsoft.com/office/drawing/2014/main" id="{40614A14-634D-47BD-8E9F-36E8F7C50FE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50A73AB-7DED-4C5F-BEA6-C3C3E579A067}"/>
              </a:ext>
            </a:extLst>
          </p:cNvPr>
          <p:cNvSpPr>
            <a:spLocks noGrp="1"/>
          </p:cNvSpPr>
          <p:nvPr>
            <p:ph type="sldNum" sz="quarter" idx="12"/>
          </p:nvPr>
        </p:nvSpPr>
        <p:spPr/>
        <p:txBody>
          <a:bodyPr/>
          <a:lstStyle/>
          <a:p>
            <a:fld id="{34E9B831-DBA7-4D41-A4DB-1013DA8F6827}" type="slidenum">
              <a:rPr lang="en-IN" smtClean="0"/>
              <a:t>‹#›</a:t>
            </a:fld>
            <a:endParaRPr lang="en-IN"/>
          </a:p>
        </p:txBody>
      </p:sp>
    </p:spTree>
    <p:extLst>
      <p:ext uri="{BB962C8B-B14F-4D97-AF65-F5344CB8AC3E}">
        <p14:creationId xmlns:p14="http://schemas.microsoft.com/office/powerpoint/2010/main" val="3593753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16C25-56A4-4408-B0AC-F0C333FFB14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FBEACBB-152F-4D92-B004-468EEFE8C3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368AC6-E267-4393-900F-63589BD5D5C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A4E4050-6B21-408B-B118-EA1DBEF81F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8E5FCC-C456-4482-B4D4-2BEF6CA17C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34D8392-C7A7-4672-B0D7-19BF3625343C}"/>
              </a:ext>
            </a:extLst>
          </p:cNvPr>
          <p:cNvSpPr>
            <a:spLocks noGrp="1"/>
          </p:cNvSpPr>
          <p:nvPr>
            <p:ph type="dt" sz="half" idx="10"/>
          </p:nvPr>
        </p:nvSpPr>
        <p:spPr/>
        <p:txBody>
          <a:bodyPr/>
          <a:lstStyle/>
          <a:p>
            <a:fld id="{DE3E7DBF-307B-417A-8C32-7E2AD36582D2}" type="datetimeFigureOut">
              <a:rPr lang="en-IN" smtClean="0"/>
              <a:t>18-04-2021</a:t>
            </a:fld>
            <a:endParaRPr lang="en-IN"/>
          </a:p>
        </p:txBody>
      </p:sp>
      <p:sp>
        <p:nvSpPr>
          <p:cNvPr id="8" name="Footer Placeholder 7">
            <a:extLst>
              <a:ext uri="{FF2B5EF4-FFF2-40B4-BE49-F238E27FC236}">
                <a16:creationId xmlns:a16="http://schemas.microsoft.com/office/drawing/2014/main" id="{F3DA5D36-3732-4BC4-9E0B-C40D1CFE58A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A1567CB-6B2A-4C8A-90E7-DF928EA48D06}"/>
              </a:ext>
            </a:extLst>
          </p:cNvPr>
          <p:cNvSpPr>
            <a:spLocks noGrp="1"/>
          </p:cNvSpPr>
          <p:nvPr>
            <p:ph type="sldNum" sz="quarter" idx="12"/>
          </p:nvPr>
        </p:nvSpPr>
        <p:spPr/>
        <p:txBody>
          <a:bodyPr/>
          <a:lstStyle/>
          <a:p>
            <a:fld id="{34E9B831-DBA7-4D41-A4DB-1013DA8F6827}" type="slidenum">
              <a:rPr lang="en-IN" smtClean="0"/>
              <a:t>‹#›</a:t>
            </a:fld>
            <a:endParaRPr lang="en-IN"/>
          </a:p>
        </p:txBody>
      </p:sp>
    </p:spTree>
    <p:extLst>
      <p:ext uri="{BB962C8B-B14F-4D97-AF65-F5344CB8AC3E}">
        <p14:creationId xmlns:p14="http://schemas.microsoft.com/office/powerpoint/2010/main" val="4082551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C2358-5EC6-49EA-893B-AB9D7473785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B83D9D5-27F0-4007-9420-9871B2B8A048}"/>
              </a:ext>
            </a:extLst>
          </p:cNvPr>
          <p:cNvSpPr>
            <a:spLocks noGrp="1"/>
          </p:cNvSpPr>
          <p:nvPr>
            <p:ph type="dt" sz="half" idx="10"/>
          </p:nvPr>
        </p:nvSpPr>
        <p:spPr/>
        <p:txBody>
          <a:bodyPr/>
          <a:lstStyle/>
          <a:p>
            <a:fld id="{DE3E7DBF-307B-417A-8C32-7E2AD36582D2}" type="datetimeFigureOut">
              <a:rPr lang="en-IN" smtClean="0"/>
              <a:t>18-04-2021</a:t>
            </a:fld>
            <a:endParaRPr lang="en-IN"/>
          </a:p>
        </p:txBody>
      </p:sp>
      <p:sp>
        <p:nvSpPr>
          <p:cNvPr id="4" name="Footer Placeholder 3">
            <a:extLst>
              <a:ext uri="{FF2B5EF4-FFF2-40B4-BE49-F238E27FC236}">
                <a16:creationId xmlns:a16="http://schemas.microsoft.com/office/drawing/2014/main" id="{CBFADB17-C25F-4687-A7B1-D5939779203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3D6BBA7-8D9C-467B-9FA5-81330E0D9C25}"/>
              </a:ext>
            </a:extLst>
          </p:cNvPr>
          <p:cNvSpPr>
            <a:spLocks noGrp="1"/>
          </p:cNvSpPr>
          <p:nvPr>
            <p:ph type="sldNum" sz="quarter" idx="12"/>
          </p:nvPr>
        </p:nvSpPr>
        <p:spPr/>
        <p:txBody>
          <a:bodyPr/>
          <a:lstStyle/>
          <a:p>
            <a:fld id="{34E9B831-DBA7-4D41-A4DB-1013DA8F6827}" type="slidenum">
              <a:rPr lang="en-IN" smtClean="0"/>
              <a:t>‹#›</a:t>
            </a:fld>
            <a:endParaRPr lang="en-IN"/>
          </a:p>
        </p:txBody>
      </p:sp>
    </p:spTree>
    <p:extLst>
      <p:ext uri="{BB962C8B-B14F-4D97-AF65-F5344CB8AC3E}">
        <p14:creationId xmlns:p14="http://schemas.microsoft.com/office/powerpoint/2010/main" val="1501737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F36E6F-FB0A-4E57-B06A-FD90DC35D40B}"/>
              </a:ext>
            </a:extLst>
          </p:cNvPr>
          <p:cNvSpPr>
            <a:spLocks noGrp="1"/>
          </p:cNvSpPr>
          <p:nvPr>
            <p:ph type="dt" sz="half" idx="10"/>
          </p:nvPr>
        </p:nvSpPr>
        <p:spPr/>
        <p:txBody>
          <a:bodyPr/>
          <a:lstStyle/>
          <a:p>
            <a:fld id="{DE3E7DBF-307B-417A-8C32-7E2AD36582D2}" type="datetimeFigureOut">
              <a:rPr lang="en-IN" smtClean="0"/>
              <a:t>18-04-2021</a:t>
            </a:fld>
            <a:endParaRPr lang="en-IN"/>
          </a:p>
        </p:txBody>
      </p:sp>
      <p:sp>
        <p:nvSpPr>
          <p:cNvPr id="3" name="Footer Placeholder 2">
            <a:extLst>
              <a:ext uri="{FF2B5EF4-FFF2-40B4-BE49-F238E27FC236}">
                <a16:creationId xmlns:a16="http://schemas.microsoft.com/office/drawing/2014/main" id="{2E5BF4CA-8806-4AE9-9F83-F827A24388B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77A0F94-A1AF-4B4A-AE01-898E131320DF}"/>
              </a:ext>
            </a:extLst>
          </p:cNvPr>
          <p:cNvSpPr>
            <a:spLocks noGrp="1"/>
          </p:cNvSpPr>
          <p:nvPr>
            <p:ph type="sldNum" sz="quarter" idx="12"/>
          </p:nvPr>
        </p:nvSpPr>
        <p:spPr/>
        <p:txBody>
          <a:bodyPr/>
          <a:lstStyle/>
          <a:p>
            <a:fld id="{34E9B831-DBA7-4D41-A4DB-1013DA8F6827}" type="slidenum">
              <a:rPr lang="en-IN" smtClean="0"/>
              <a:t>‹#›</a:t>
            </a:fld>
            <a:endParaRPr lang="en-IN"/>
          </a:p>
        </p:txBody>
      </p:sp>
    </p:spTree>
    <p:extLst>
      <p:ext uri="{BB962C8B-B14F-4D97-AF65-F5344CB8AC3E}">
        <p14:creationId xmlns:p14="http://schemas.microsoft.com/office/powerpoint/2010/main" val="26084262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F8207-B215-4CEA-9733-3F9C6822AB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36BB185-2034-4A7C-9767-D9A9E60292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330B8BE-CFFE-486C-B9E2-941A4EBB45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AC7104-B29D-400C-BA62-C865C44C8C9D}"/>
              </a:ext>
            </a:extLst>
          </p:cNvPr>
          <p:cNvSpPr>
            <a:spLocks noGrp="1"/>
          </p:cNvSpPr>
          <p:nvPr>
            <p:ph type="dt" sz="half" idx="10"/>
          </p:nvPr>
        </p:nvSpPr>
        <p:spPr/>
        <p:txBody>
          <a:bodyPr/>
          <a:lstStyle/>
          <a:p>
            <a:fld id="{DE3E7DBF-307B-417A-8C32-7E2AD36582D2}" type="datetimeFigureOut">
              <a:rPr lang="en-IN" smtClean="0"/>
              <a:t>18-04-2021</a:t>
            </a:fld>
            <a:endParaRPr lang="en-IN"/>
          </a:p>
        </p:txBody>
      </p:sp>
      <p:sp>
        <p:nvSpPr>
          <p:cNvPr id="6" name="Footer Placeholder 5">
            <a:extLst>
              <a:ext uri="{FF2B5EF4-FFF2-40B4-BE49-F238E27FC236}">
                <a16:creationId xmlns:a16="http://schemas.microsoft.com/office/drawing/2014/main" id="{BE2DA50D-29CA-4EE8-8940-FC287DFBE3A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044DDDD-377D-498F-A02F-9BF01D5811F9}"/>
              </a:ext>
            </a:extLst>
          </p:cNvPr>
          <p:cNvSpPr>
            <a:spLocks noGrp="1"/>
          </p:cNvSpPr>
          <p:nvPr>
            <p:ph type="sldNum" sz="quarter" idx="12"/>
          </p:nvPr>
        </p:nvSpPr>
        <p:spPr/>
        <p:txBody>
          <a:bodyPr/>
          <a:lstStyle/>
          <a:p>
            <a:fld id="{34E9B831-DBA7-4D41-A4DB-1013DA8F6827}" type="slidenum">
              <a:rPr lang="en-IN" smtClean="0"/>
              <a:t>‹#›</a:t>
            </a:fld>
            <a:endParaRPr lang="en-IN"/>
          </a:p>
        </p:txBody>
      </p:sp>
    </p:spTree>
    <p:extLst>
      <p:ext uri="{BB962C8B-B14F-4D97-AF65-F5344CB8AC3E}">
        <p14:creationId xmlns:p14="http://schemas.microsoft.com/office/powerpoint/2010/main" val="2903959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AB7AC-75CA-4BDE-A443-D42534D195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AD79910-102E-409E-B8EF-1B7CF01854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BD52C9D-FF8D-4003-96CB-65DE4839B6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50734A-3BB8-4B27-9F96-1B0800E71524}"/>
              </a:ext>
            </a:extLst>
          </p:cNvPr>
          <p:cNvSpPr>
            <a:spLocks noGrp="1"/>
          </p:cNvSpPr>
          <p:nvPr>
            <p:ph type="dt" sz="half" idx="10"/>
          </p:nvPr>
        </p:nvSpPr>
        <p:spPr/>
        <p:txBody>
          <a:bodyPr/>
          <a:lstStyle/>
          <a:p>
            <a:fld id="{DE3E7DBF-307B-417A-8C32-7E2AD36582D2}" type="datetimeFigureOut">
              <a:rPr lang="en-IN" smtClean="0"/>
              <a:t>18-04-2021</a:t>
            </a:fld>
            <a:endParaRPr lang="en-IN"/>
          </a:p>
        </p:txBody>
      </p:sp>
      <p:sp>
        <p:nvSpPr>
          <p:cNvPr id="6" name="Footer Placeholder 5">
            <a:extLst>
              <a:ext uri="{FF2B5EF4-FFF2-40B4-BE49-F238E27FC236}">
                <a16:creationId xmlns:a16="http://schemas.microsoft.com/office/drawing/2014/main" id="{5CF8B09C-2FD2-4822-B85D-AC78C487931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0E4B816-919D-4FCE-8295-E97E3B18EF20}"/>
              </a:ext>
            </a:extLst>
          </p:cNvPr>
          <p:cNvSpPr>
            <a:spLocks noGrp="1"/>
          </p:cNvSpPr>
          <p:nvPr>
            <p:ph type="sldNum" sz="quarter" idx="12"/>
          </p:nvPr>
        </p:nvSpPr>
        <p:spPr/>
        <p:txBody>
          <a:bodyPr/>
          <a:lstStyle/>
          <a:p>
            <a:fld id="{34E9B831-DBA7-4D41-A4DB-1013DA8F6827}" type="slidenum">
              <a:rPr lang="en-IN" smtClean="0"/>
              <a:t>‹#›</a:t>
            </a:fld>
            <a:endParaRPr lang="en-IN"/>
          </a:p>
        </p:txBody>
      </p:sp>
    </p:spTree>
    <p:extLst>
      <p:ext uri="{BB962C8B-B14F-4D97-AF65-F5344CB8AC3E}">
        <p14:creationId xmlns:p14="http://schemas.microsoft.com/office/powerpoint/2010/main" val="100855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6FDA4B-12A6-4527-BC60-1F7BCD2B15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0C52C11-0986-4670-AD1C-B73057CBDD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58570C-86B3-4E6A-BB9B-B24B0928C4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3E7DBF-307B-417A-8C32-7E2AD36582D2}" type="datetimeFigureOut">
              <a:rPr lang="en-IN" smtClean="0"/>
              <a:t>18-04-2021</a:t>
            </a:fld>
            <a:endParaRPr lang="en-IN"/>
          </a:p>
        </p:txBody>
      </p:sp>
      <p:sp>
        <p:nvSpPr>
          <p:cNvPr id="5" name="Footer Placeholder 4">
            <a:extLst>
              <a:ext uri="{FF2B5EF4-FFF2-40B4-BE49-F238E27FC236}">
                <a16:creationId xmlns:a16="http://schemas.microsoft.com/office/drawing/2014/main" id="{F155CDD9-8986-4404-A2C1-5BEFDF2D51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8E3841C-B750-4F33-A6CC-9ACE258AE2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E9B831-DBA7-4D41-A4DB-1013DA8F6827}" type="slidenum">
              <a:rPr lang="en-IN" smtClean="0"/>
              <a:t>‹#›</a:t>
            </a:fld>
            <a:endParaRPr lang="en-IN"/>
          </a:p>
        </p:txBody>
      </p:sp>
    </p:spTree>
    <p:extLst>
      <p:ext uri="{BB962C8B-B14F-4D97-AF65-F5344CB8AC3E}">
        <p14:creationId xmlns:p14="http://schemas.microsoft.com/office/powerpoint/2010/main" val="31113237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portal.azure.com/"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070CF-8F1D-485D-B4D8-F3D6603EA12E}"/>
              </a:ext>
            </a:extLst>
          </p:cNvPr>
          <p:cNvSpPr>
            <a:spLocks noGrp="1"/>
          </p:cNvSpPr>
          <p:nvPr>
            <p:ph type="ctrTitle"/>
          </p:nvPr>
        </p:nvSpPr>
        <p:spPr>
          <a:xfrm>
            <a:off x="1409700" y="560388"/>
            <a:ext cx="9144000" cy="2387600"/>
          </a:xfrm>
        </p:spPr>
        <p:txBody>
          <a:bodyPr/>
          <a:lstStyle/>
          <a:p>
            <a:r>
              <a:rPr lang="en-IN" dirty="0">
                <a:solidFill>
                  <a:srgbClr val="FF0000"/>
                </a:solidFill>
              </a:rPr>
              <a:t>Cloud Computing With Azure</a:t>
            </a:r>
          </a:p>
        </p:txBody>
      </p:sp>
      <p:sp>
        <p:nvSpPr>
          <p:cNvPr id="3" name="Subtitle 2">
            <a:extLst>
              <a:ext uri="{FF2B5EF4-FFF2-40B4-BE49-F238E27FC236}">
                <a16:creationId xmlns:a16="http://schemas.microsoft.com/office/drawing/2014/main" id="{DE668607-5D60-41A2-BB42-DFA9354433C4}"/>
              </a:ext>
            </a:extLst>
          </p:cNvPr>
          <p:cNvSpPr>
            <a:spLocks noGrp="1"/>
          </p:cNvSpPr>
          <p:nvPr>
            <p:ph type="subTitle" idx="1"/>
          </p:nvPr>
        </p:nvSpPr>
        <p:spPr>
          <a:xfrm>
            <a:off x="2495550" y="3082132"/>
            <a:ext cx="9144000" cy="1655762"/>
          </a:xfrm>
        </p:spPr>
        <p:txBody>
          <a:bodyPr>
            <a:normAutofit/>
          </a:bodyPr>
          <a:lstStyle/>
          <a:p>
            <a:r>
              <a:rPr lang="en-IN" sz="3600" dirty="0"/>
              <a:t>Course: AZ-900 Azure Fundamentals</a:t>
            </a:r>
          </a:p>
        </p:txBody>
      </p:sp>
    </p:spTree>
    <p:extLst>
      <p:ext uri="{BB962C8B-B14F-4D97-AF65-F5344CB8AC3E}">
        <p14:creationId xmlns:p14="http://schemas.microsoft.com/office/powerpoint/2010/main" val="1251702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C84A4C40-D6EA-4598-882A-C9909430DB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4020" y="1825625"/>
            <a:ext cx="9583959" cy="4351338"/>
          </a:xfrm>
        </p:spPr>
      </p:pic>
    </p:spTree>
    <p:extLst>
      <p:ext uri="{BB962C8B-B14F-4D97-AF65-F5344CB8AC3E}">
        <p14:creationId xmlns:p14="http://schemas.microsoft.com/office/powerpoint/2010/main" val="131343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909D-B473-4628-8C4C-E8A259F64D2A}"/>
              </a:ext>
            </a:extLst>
          </p:cNvPr>
          <p:cNvSpPr>
            <a:spLocks noGrp="1"/>
          </p:cNvSpPr>
          <p:nvPr>
            <p:ph type="title"/>
          </p:nvPr>
        </p:nvSpPr>
        <p:spPr/>
        <p:txBody>
          <a:bodyPr/>
          <a:lstStyle/>
          <a:p>
            <a:r>
              <a:rPr lang="en-IN" dirty="0"/>
              <a:t>Scenario after cloud computing</a:t>
            </a:r>
            <a:br>
              <a:rPr lang="en-IN" dirty="0"/>
            </a:br>
            <a:endParaRPr lang="en-IN" dirty="0"/>
          </a:p>
        </p:txBody>
      </p:sp>
      <p:pic>
        <p:nvPicPr>
          <p:cNvPr id="5" name="Content Placeholder 4">
            <a:extLst>
              <a:ext uri="{FF2B5EF4-FFF2-40B4-BE49-F238E27FC236}">
                <a16:creationId xmlns:a16="http://schemas.microsoft.com/office/drawing/2014/main" id="{4D7E7792-7800-4F76-BD8C-594CAD437A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2876" y="1825625"/>
            <a:ext cx="8106247" cy="4351338"/>
          </a:xfrm>
        </p:spPr>
      </p:pic>
    </p:spTree>
    <p:extLst>
      <p:ext uri="{BB962C8B-B14F-4D97-AF65-F5344CB8AC3E}">
        <p14:creationId xmlns:p14="http://schemas.microsoft.com/office/powerpoint/2010/main" val="1179180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C6259-2D33-4DE5-BD6C-8AFEBAC96C15}"/>
              </a:ext>
            </a:extLst>
          </p:cNvPr>
          <p:cNvSpPr>
            <a:spLocks noGrp="1"/>
          </p:cNvSpPr>
          <p:nvPr>
            <p:ph type="title"/>
          </p:nvPr>
        </p:nvSpPr>
        <p:spPr/>
        <p:txBody>
          <a:bodyPr/>
          <a:lstStyle/>
          <a:p>
            <a:r>
              <a:rPr lang="en-IN" dirty="0"/>
              <a:t>What is cloud computing</a:t>
            </a:r>
          </a:p>
        </p:txBody>
      </p:sp>
      <p:sp>
        <p:nvSpPr>
          <p:cNvPr id="3" name="Content Placeholder 2">
            <a:extLst>
              <a:ext uri="{FF2B5EF4-FFF2-40B4-BE49-F238E27FC236}">
                <a16:creationId xmlns:a16="http://schemas.microsoft.com/office/drawing/2014/main" id="{9530C16B-99DF-4571-9EFE-CCE4E843FC52}"/>
              </a:ext>
            </a:extLst>
          </p:cNvPr>
          <p:cNvSpPr>
            <a:spLocks noGrp="1"/>
          </p:cNvSpPr>
          <p:nvPr>
            <p:ph idx="1"/>
          </p:nvPr>
        </p:nvSpPr>
        <p:spPr/>
        <p:txBody>
          <a:bodyPr/>
          <a:lstStyle/>
          <a:p>
            <a:r>
              <a:rPr lang="en-US" b="1" i="1" dirty="0">
                <a:solidFill>
                  <a:srgbClr val="0A203E"/>
                </a:solidFill>
                <a:effectLst/>
                <a:latin typeface="proxima-nova"/>
              </a:rPr>
              <a:t>"Cloud is about how you do computing, not where you do computing," goes a popular refrain in the domain of modern computing.</a:t>
            </a:r>
          </a:p>
          <a:p>
            <a:r>
              <a:rPr lang="en-US" b="1" i="1" dirty="0">
                <a:solidFill>
                  <a:srgbClr val="0A203E"/>
                </a:solidFill>
                <a:latin typeface="proxima-nova"/>
              </a:rPr>
              <a:t>Cloud computing is the delivery of computing services like </a:t>
            </a:r>
            <a:r>
              <a:rPr lang="en-US" b="1" i="1" dirty="0" err="1">
                <a:solidFill>
                  <a:srgbClr val="0A203E"/>
                </a:solidFill>
                <a:latin typeface="proxima-nova"/>
              </a:rPr>
              <a:t>servers,storage,databases,networking,software,analytics</a:t>
            </a:r>
            <a:r>
              <a:rPr lang="en-US" b="1" i="1" dirty="0">
                <a:solidFill>
                  <a:srgbClr val="0A203E"/>
                </a:solidFill>
                <a:latin typeface="proxima-nova"/>
              </a:rPr>
              <a:t>, intelligence and more over the internet to offer faster </a:t>
            </a:r>
            <a:r>
              <a:rPr lang="en-US" b="1" i="1" dirty="0" err="1">
                <a:solidFill>
                  <a:srgbClr val="0A203E"/>
                </a:solidFill>
                <a:latin typeface="proxima-nova"/>
              </a:rPr>
              <a:t>innovation,flexible</a:t>
            </a:r>
            <a:r>
              <a:rPr lang="en-US" b="1" i="1" dirty="0">
                <a:solidFill>
                  <a:srgbClr val="0A203E"/>
                </a:solidFill>
                <a:latin typeface="proxima-nova"/>
              </a:rPr>
              <a:t> resources and economies of scale.</a:t>
            </a:r>
          </a:p>
          <a:p>
            <a:r>
              <a:rPr lang="en-US" b="1" i="1" dirty="0">
                <a:solidFill>
                  <a:srgbClr val="0A203E"/>
                </a:solidFill>
                <a:latin typeface="proxima-nova"/>
              </a:rPr>
              <a:t>CC is basically accessing and using various computing services and resources via the internet </a:t>
            </a:r>
            <a:endParaRPr lang="en-IN" dirty="0"/>
          </a:p>
        </p:txBody>
      </p:sp>
    </p:spTree>
    <p:extLst>
      <p:ext uri="{BB962C8B-B14F-4D97-AF65-F5344CB8AC3E}">
        <p14:creationId xmlns:p14="http://schemas.microsoft.com/office/powerpoint/2010/main" val="794763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3725EAE-B1EE-4F2F-8A4A-218ADCB60F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5702" y="987425"/>
            <a:ext cx="8348995" cy="4351338"/>
          </a:xfrm>
        </p:spPr>
      </p:pic>
    </p:spTree>
    <p:extLst>
      <p:ext uri="{BB962C8B-B14F-4D97-AF65-F5344CB8AC3E}">
        <p14:creationId xmlns:p14="http://schemas.microsoft.com/office/powerpoint/2010/main" val="28748176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Cloud computing - Wikipedia">
            <a:extLst>
              <a:ext uri="{FF2B5EF4-FFF2-40B4-BE49-F238E27FC236}">
                <a16:creationId xmlns:a16="http://schemas.microsoft.com/office/drawing/2014/main" id="{110472A9-CD01-4216-9445-9B1BC5A5511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71700" y="850512"/>
            <a:ext cx="6469017" cy="5859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710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loud-computing-orchestration-vendor-cycle-computing">
            <a:extLst>
              <a:ext uri="{FF2B5EF4-FFF2-40B4-BE49-F238E27FC236}">
                <a16:creationId xmlns:a16="http://schemas.microsoft.com/office/drawing/2014/main" id="{E4A04F67-A1C0-4FC7-A356-2E694232E891}"/>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33475" y="1021444"/>
            <a:ext cx="8585798" cy="5155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7540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90471A4-1420-4A6B-A8E8-B91D11F82F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3008" y="1054100"/>
            <a:ext cx="10089734" cy="4351338"/>
          </a:xfrm>
        </p:spPr>
      </p:pic>
    </p:spTree>
    <p:extLst>
      <p:ext uri="{BB962C8B-B14F-4D97-AF65-F5344CB8AC3E}">
        <p14:creationId xmlns:p14="http://schemas.microsoft.com/office/powerpoint/2010/main" val="3800250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E9A5C-543E-4A9C-AE23-2EA0579D66FB}"/>
              </a:ext>
            </a:extLst>
          </p:cNvPr>
          <p:cNvSpPr>
            <a:spLocks noGrp="1"/>
          </p:cNvSpPr>
          <p:nvPr>
            <p:ph type="title"/>
          </p:nvPr>
        </p:nvSpPr>
        <p:spPr/>
        <p:txBody>
          <a:bodyPr/>
          <a:lstStyle/>
          <a:p>
            <a:r>
              <a:rPr lang="en-IN" dirty="0"/>
              <a:t>Types of cloud computing</a:t>
            </a:r>
          </a:p>
        </p:txBody>
      </p:sp>
      <p:pic>
        <p:nvPicPr>
          <p:cNvPr id="5" name="Content Placeholder 4">
            <a:extLst>
              <a:ext uri="{FF2B5EF4-FFF2-40B4-BE49-F238E27FC236}">
                <a16:creationId xmlns:a16="http://schemas.microsoft.com/office/drawing/2014/main" id="{77F6ED85-0D38-428D-9302-7F38DF94949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5143" y="1825625"/>
            <a:ext cx="7981714" cy="4351338"/>
          </a:xfrm>
        </p:spPr>
      </p:pic>
    </p:spTree>
    <p:extLst>
      <p:ext uri="{BB962C8B-B14F-4D97-AF65-F5344CB8AC3E}">
        <p14:creationId xmlns:p14="http://schemas.microsoft.com/office/powerpoint/2010/main" val="487148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B32EA-90B7-4809-B5FD-C97E9EC86542}"/>
              </a:ext>
            </a:extLst>
          </p:cNvPr>
          <p:cNvSpPr>
            <a:spLocks noGrp="1"/>
          </p:cNvSpPr>
          <p:nvPr>
            <p:ph type="title"/>
          </p:nvPr>
        </p:nvSpPr>
        <p:spPr/>
        <p:txBody>
          <a:bodyPr/>
          <a:lstStyle/>
          <a:p>
            <a:r>
              <a:rPr lang="en-IN" dirty="0"/>
              <a:t>1: Service model</a:t>
            </a:r>
          </a:p>
        </p:txBody>
      </p:sp>
      <p:sp>
        <p:nvSpPr>
          <p:cNvPr id="3" name="Content Placeholder 2">
            <a:extLst>
              <a:ext uri="{FF2B5EF4-FFF2-40B4-BE49-F238E27FC236}">
                <a16:creationId xmlns:a16="http://schemas.microsoft.com/office/drawing/2014/main" id="{2EC561E9-C28F-4D55-A1ED-CEBE0AA87D6D}"/>
              </a:ext>
            </a:extLst>
          </p:cNvPr>
          <p:cNvSpPr>
            <a:spLocks noGrp="1"/>
          </p:cNvSpPr>
          <p:nvPr>
            <p:ph idx="1"/>
          </p:nvPr>
        </p:nvSpPr>
        <p:spPr>
          <a:xfrm>
            <a:off x="838200" y="1825625"/>
            <a:ext cx="2981325" cy="4351338"/>
          </a:xfrm>
        </p:spPr>
        <p:txBody>
          <a:bodyPr/>
          <a:lstStyle/>
          <a:p>
            <a:r>
              <a:rPr lang="en-IN" dirty="0"/>
              <a:t>IaaS</a:t>
            </a:r>
          </a:p>
          <a:p>
            <a:r>
              <a:rPr lang="en-IN" dirty="0"/>
              <a:t>SaaS</a:t>
            </a:r>
          </a:p>
          <a:p>
            <a:r>
              <a:rPr lang="en-IN" dirty="0"/>
              <a:t>PaaS</a:t>
            </a:r>
          </a:p>
        </p:txBody>
      </p:sp>
    </p:spTree>
    <p:extLst>
      <p:ext uri="{BB962C8B-B14F-4D97-AF65-F5344CB8AC3E}">
        <p14:creationId xmlns:p14="http://schemas.microsoft.com/office/powerpoint/2010/main" val="2460408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A7D4A-6DFA-43A9-AD70-7B2763AED411}"/>
              </a:ext>
            </a:extLst>
          </p:cNvPr>
          <p:cNvSpPr>
            <a:spLocks noGrp="1"/>
          </p:cNvSpPr>
          <p:nvPr>
            <p:ph type="title"/>
          </p:nvPr>
        </p:nvSpPr>
        <p:spPr/>
        <p:txBody>
          <a:bodyPr/>
          <a:lstStyle/>
          <a:p>
            <a:r>
              <a:rPr lang="en-IN" dirty="0"/>
              <a:t>Example:</a:t>
            </a:r>
          </a:p>
        </p:txBody>
      </p:sp>
      <p:pic>
        <p:nvPicPr>
          <p:cNvPr id="4098" name="Picture 2" descr="SaaS, PaaS and IaaS explained in one graphic | by David Ng | Oursky Team">
            <a:extLst>
              <a:ext uri="{FF2B5EF4-FFF2-40B4-BE49-F238E27FC236}">
                <a16:creationId xmlns:a16="http://schemas.microsoft.com/office/drawing/2014/main" id="{347802A8-CC05-4DD2-94E5-8088AA81ED1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228726"/>
            <a:ext cx="12192000" cy="5629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3365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67964-EE5C-4787-B1C4-9C9D1341EC49}"/>
              </a:ext>
            </a:extLst>
          </p:cNvPr>
          <p:cNvSpPr>
            <a:spLocks noGrp="1"/>
          </p:cNvSpPr>
          <p:nvPr>
            <p:ph type="title"/>
          </p:nvPr>
        </p:nvSpPr>
        <p:spPr/>
        <p:txBody>
          <a:bodyPr/>
          <a:lstStyle/>
          <a:p>
            <a:r>
              <a:rPr lang="en-IN" dirty="0">
                <a:solidFill>
                  <a:srgbClr val="FF0000"/>
                </a:solidFill>
              </a:rPr>
              <a:t>Day 1: Agenda</a:t>
            </a:r>
            <a:br>
              <a:rPr lang="en-IN" dirty="0"/>
            </a:br>
            <a:endParaRPr lang="en-IN" dirty="0"/>
          </a:p>
        </p:txBody>
      </p:sp>
      <p:sp>
        <p:nvSpPr>
          <p:cNvPr id="3" name="Content Placeholder 2">
            <a:extLst>
              <a:ext uri="{FF2B5EF4-FFF2-40B4-BE49-F238E27FC236}">
                <a16:creationId xmlns:a16="http://schemas.microsoft.com/office/drawing/2014/main" id="{3B01CD1E-399A-46BF-A463-1EE3F91FC763}"/>
              </a:ext>
            </a:extLst>
          </p:cNvPr>
          <p:cNvSpPr>
            <a:spLocks noGrp="1"/>
          </p:cNvSpPr>
          <p:nvPr>
            <p:ph idx="1"/>
          </p:nvPr>
        </p:nvSpPr>
        <p:spPr>
          <a:xfrm>
            <a:off x="838200" y="1352550"/>
            <a:ext cx="10515600" cy="5140325"/>
          </a:xfrm>
        </p:spPr>
        <p:txBody>
          <a:bodyPr>
            <a:normAutofit fontScale="70000" lnSpcReduction="20000"/>
          </a:bodyPr>
          <a:lstStyle/>
          <a:p>
            <a:r>
              <a:rPr lang="en-IN" dirty="0"/>
              <a:t>Scenario before cloud computing</a:t>
            </a:r>
          </a:p>
          <a:p>
            <a:r>
              <a:rPr lang="en-IN" dirty="0"/>
              <a:t>What is cloud computing?</a:t>
            </a:r>
          </a:p>
          <a:p>
            <a:r>
              <a:rPr lang="en-IN" dirty="0"/>
              <a:t>Scenario after cloud computing</a:t>
            </a:r>
          </a:p>
          <a:p>
            <a:r>
              <a:rPr lang="en-IN" dirty="0"/>
              <a:t>One real time example</a:t>
            </a:r>
          </a:p>
          <a:p>
            <a:r>
              <a:rPr lang="en-IN" dirty="0"/>
              <a:t>Example of cloud computing </a:t>
            </a:r>
          </a:p>
          <a:p>
            <a:r>
              <a:rPr lang="en-IN" dirty="0"/>
              <a:t>Types of cloud computing( service and deployment model)</a:t>
            </a:r>
          </a:p>
          <a:p>
            <a:r>
              <a:rPr lang="en-IN" dirty="0"/>
              <a:t>Capex &amp; </a:t>
            </a:r>
            <a:r>
              <a:rPr lang="en-IN" dirty="0" err="1"/>
              <a:t>Opex</a:t>
            </a:r>
            <a:endParaRPr lang="en-IN" dirty="0"/>
          </a:p>
          <a:p>
            <a:r>
              <a:rPr lang="en-IN" dirty="0"/>
              <a:t>What is Microsoft azure?</a:t>
            </a:r>
          </a:p>
          <a:p>
            <a:r>
              <a:rPr lang="en-IN" dirty="0"/>
              <a:t>Microsoft azure services</a:t>
            </a:r>
          </a:p>
          <a:p>
            <a:r>
              <a:rPr lang="en-IN" dirty="0"/>
              <a:t>Steps for creating a Azure Account</a:t>
            </a:r>
          </a:p>
          <a:p>
            <a:r>
              <a:rPr lang="en-IN" dirty="0"/>
              <a:t>Ways of accessing Microsoft Azure </a:t>
            </a:r>
          </a:p>
          <a:p>
            <a:r>
              <a:rPr lang="en-IN" dirty="0"/>
              <a:t>Azure Subscriptions</a:t>
            </a:r>
          </a:p>
          <a:p>
            <a:r>
              <a:rPr lang="en-IN" dirty="0"/>
              <a:t>Azure resource groups</a:t>
            </a:r>
          </a:p>
          <a:p>
            <a:r>
              <a:rPr lang="en-IN" dirty="0"/>
              <a:t>Azure subscriptions and resources</a:t>
            </a:r>
          </a:p>
          <a:p>
            <a:r>
              <a:rPr lang="en-IN" dirty="0"/>
              <a:t>Companies who use Azure</a:t>
            </a:r>
          </a:p>
          <a:p>
            <a:endParaRPr lang="en-IN" dirty="0"/>
          </a:p>
        </p:txBody>
      </p:sp>
    </p:spTree>
    <p:extLst>
      <p:ext uri="{BB962C8B-B14F-4D97-AF65-F5344CB8AC3E}">
        <p14:creationId xmlns:p14="http://schemas.microsoft.com/office/powerpoint/2010/main" val="30649738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19D79-6610-4115-9DD7-8F5B571EB3F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1DBE740-24C4-446A-B96A-342533155B26}"/>
              </a:ext>
            </a:extLst>
          </p:cNvPr>
          <p:cNvSpPr>
            <a:spLocks noGrp="1"/>
          </p:cNvSpPr>
          <p:nvPr>
            <p:ph idx="1"/>
          </p:nvPr>
        </p:nvSpPr>
        <p:spPr/>
        <p:txBody>
          <a:bodyPr/>
          <a:lstStyle/>
          <a:p>
            <a:endParaRPr lang="en-IN"/>
          </a:p>
        </p:txBody>
      </p:sp>
      <p:pic>
        <p:nvPicPr>
          <p:cNvPr id="3074" name="Picture 2" descr="IaaS vs PaaS vs SaaS: Examples and How to Differentiate (2021)">
            <a:extLst>
              <a:ext uri="{FF2B5EF4-FFF2-40B4-BE49-F238E27FC236}">
                <a16:creationId xmlns:a16="http://schemas.microsoft.com/office/drawing/2014/main" id="{B89241F6-6499-496F-9EA6-29BEE3F21C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100"/>
            <a:ext cx="12192000" cy="672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0500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B9D97C-0A68-4C63-BA00-BB94BC5D8890}"/>
              </a:ext>
            </a:extLst>
          </p:cNvPr>
          <p:cNvSpPr>
            <a:spLocks noGrp="1"/>
          </p:cNvSpPr>
          <p:nvPr>
            <p:ph idx="1"/>
          </p:nvPr>
        </p:nvSpPr>
        <p:spPr>
          <a:xfrm>
            <a:off x="838200" y="781050"/>
            <a:ext cx="10515600" cy="5395913"/>
          </a:xfrm>
        </p:spPr>
        <p:txBody>
          <a:bodyPr>
            <a:normAutofit fontScale="85000" lnSpcReduction="10000"/>
          </a:bodyPr>
          <a:lstStyle/>
          <a:p>
            <a:pPr algn="l" fontAlgn="base">
              <a:buFont typeface="Arial" panose="020B0604020202020204" pitchFamily="34" charset="0"/>
              <a:buChar char="•"/>
            </a:pPr>
            <a:r>
              <a:rPr lang="en-US" b="0" i="0" dirty="0">
                <a:solidFill>
                  <a:srgbClr val="242729"/>
                </a:solidFill>
                <a:effectLst/>
                <a:latin typeface="inherit"/>
              </a:rPr>
              <a:t>IaaS (Infrastructure as a Service), as the name suggests, provides you the computing infrastructure, physical or (quite often) virtual machines and other resources like virtual-machine disk image library, block and file-based storage, firewalls, load balancers, IP addresses, virtual local area networks etc.</a:t>
            </a:r>
          </a:p>
          <a:p>
            <a:pPr algn="l" fontAlgn="base">
              <a:buFont typeface="Arial" panose="020B0604020202020204" pitchFamily="34" charset="0"/>
              <a:buChar char="•"/>
            </a:pPr>
            <a:r>
              <a:rPr lang="en-US" b="0" i="0" dirty="0">
                <a:solidFill>
                  <a:srgbClr val="242729"/>
                </a:solidFill>
                <a:effectLst/>
                <a:latin typeface="inherit"/>
              </a:rPr>
              <a:t>Examples: Amazon EC2, Windows Azure, Rackspace, Google Compute Engine.</a:t>
            </a:r>
          </a:p>
          <a:p>
            <a:pPr algn="l" fontAlgn="base">
              <a:buFont typeface="Arial" panose="020B0604020202020204" pitchFamily="34" charset="0"/>
              <a:buChar char="•"/>
            </a:pPr>
            <a:r>
              <a:rPr lang="en-US" b="0" i="0" dirty="0">
                <a:solidFill>
                  <a:srgbClr val="242729"/>
                </a:solidFill>
                <a:effectLst/>
                <a:latin typeface="inherit"/>
              </a:rPr>
              <a:t>PaaS (Platform as a Service), as the name suggests, provides you computing platforms which typically includes operating system, programming language execution environment, database, web server etc.</a:t>
            </a:r>
          </a:p>
          <a:p>
            <a:pPr algn="l" fontAlgn="base">
              <a:buFont typeface="Arial" panose="020B0604020202020204" pitchFamily="34" charset="0"/>
              <a:buChar char="•"/>
            </a:pPr>
            <a:r>
              <a:rPr lang="en-US" b="0" i="0" dirty="0">
                <a:solidFill>
                  <a:srgbClr val="242729"/>
                </a:solidFill>
                <a:effectLst/>
                <a:latin typeface="inherit"/>
              </a:rPr>
              <a:t>Examples: AWS Elastic Beanstalk, Windows Azure, Heroku, Force.com, Google App Engine, Apache Stratos.</a:t>
            </a:r>
          </a:p>
          <a:p>
            <a:pPr algn="l" fontAlgn="base">
              <a:buFont typeface="Arial" panose="020B0604020202020204" pitchFamily="34" charset="0"/>
              <a:buChar char="•"/>
            </a:pPr>
            <a:r>
              <a:rPr lang="en-US" b="0" i="0" dirty="0">
                <a:solidFill>
                  <a:srgbClr val="242729"/>
                </a:solidFill>
                <a:effectLst/>
                <a:latin typeface="inherit"/>
              </a:rPr>
              <a:t>While in SaaS (Software as a Service) model you are provided with access to application software often referred to as "on-demand software". You don't have to worry about the installation, setup and running of the application. Service provider will do that for you. You just have to pay and use it through some client.</a:t>
            </a:r>
          </a:p>
          <a:p>
            <a:pPr algn="l" fontAlgn="base">
              <a:buFont typeface="Arial" panose="020B0604020202020204" pitchFamily="34" charset="0"/>
              <a:buChar char="•"/>
            </a:pPr>
            <a:r>
              <a:rPr lang="en-US" b="0" i="0" dirty="0">
                <a:solidFill>
                  <a:srgbClr val="242729"/>
                </a:solidFill>
                <a:effectLst/>
                <a:latin typeface="inherit"/>
              </a:rPr>
              <a:t>Examples: Google Apps, Microsoft Office 365.</a:t>
            </a:r>
          </a:p>
          <a:p>
            <a:endParaRPr lang="en-IN" dirty="0"/>
          </a:p>
        </p:txBody>
      </p:sp>
    </p:spTree>
    <p:extLst>
      <p:ext uri="{BB962C8B-B14F-4D97-AF65-F5344CB8AC3E}">
        <p14:creationId xmlns:p14="http://schemas.microsoft.com/office/powerpoint/2010/main" val="1570357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aaS vs PaaS vs Saas – various cloud service models compared">
            <a:extLst>
              <a:ext uri="{FF2B5EF4-FFF2-40B4-BE49-F238E27FC236}">
                <a16:creationId xmlns:a16="http://schemas.microsoft.com/office/drawing/2014/main" id="{A21FCC09-D32F-43D8-8D6E-A94B90D2CF9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483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difference between PaaS, IaaS, and SaaS - Aalpha">
            <a:extLst>
              <a:ext uri="{FF2B5EF4-FFF2-40B4-BE49-F238E27FC236}">
                <a16:creationId xmlns:a16="http://schemas.microsoft.com/office/drawing/2014/main" id="{2B58170C-53F9-47CC-A9CB-EB316420BC6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7605" y="0"/>
            <a:ext cx="1210439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05873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9BE0F-3A45-48F2-8B17-2976ADEDA229}"/>
              </a:ext>
            </a:extLst>
          </p:cNvPr>
          <p:cNvSpPr>
            <a:spLocks noGrp="1"/>
          </p:cNvSpPr>
          <p:nvPr>
            <p:ph type="title"/>
          </p:nvPr>
        </p:nvSpPr>
        <p:spPr/>
        <p:txBody>
          <a:bodyPr/>
          <a:lstStyle/>
          <a:p>
            <a:r>
              <a:rPr lang="en-IN" dirty="0"/>
              <a:t>Q &amp; A</a:t>
            </a:r>
          </a:p>
        </p:txBody>
      </p:sp>
      <p:sp>
        <p:nvSpPr>
          <p:cNvPr id="3" name="Content Placeholder 2">
            <a:extLst>
              <a:ext uri="{FF2B5EF4-FFF2-40B4-BE49-F238E27FC236}">
                <a16:creationId xmlns:a16="http://schemas.microsoft.com/office/drawing/2014/main" id="{42FAA955-083A-4E97-9A3F-B3B0B216BF00}"/>
              </a:ext>
            </a:extLst>
          </p:cNvPr>
          <p:cNvSpPr>
            <a:spLocks noGrp="1"/>
          </p:cNvSpPr>
          <p:nvPr>
            <p:ph idx="1"/>
          </p:nvPr>
        </p:nvSpPr>
        <p:spPr/>
        <p:txBody>
          <a:bodyPr/>
          <a:lstStyle/>
          <a:p>
            <a:r>
              <a:rPr lang="en-US" b="0" i="0" dirty="0">
                <a:solidFill>
                  <a:srgbClr val="202124"/>
                </a:solidFill>
                <a:effectLst/>
                <a:latin typeface="arial" panose="020B0604020202020204" pitchFamily="34" charset="0"/>
              </a:rPr>
              <a:t>Is Gmail IaaS or PaaS?</a:t>
            </a:r>
            <a:endParaRPr lang="en-IN" b="0" i="0" dirty="0">
              <a:solidFill>
                <a:srgbClr val="202124"/>
              </a:solidFill>
              <a:effectLst/>
              <a:latin typeface="arial" panose="020B0604020202020204" pitchFamily="34" charset="0"/>
            </a:endParaRPr>
          </a:p>
          <a:p>
            <a:r>
              <a:rPr lang="en-IN" b="0" i="0" dirty="0">
                <a:solidFill>
                  <a:srgbClr val="202124"/>
                </a:solidFill>
                <a:effectLst/>
                <a:latin typeface="arial" panose="020B0604020202020204" pitchFamily="34" charset="0"/>
              </a:rPr>
              <a:t>Is Netflix a SaaS?</a:t>
            </a:r>
            <a:endParaRPr lang="en-IN" dirty="0"/>
          </a:p>
        </p:txBody>
      </p:sp>
    </p:spTree>
    <p:extLst>
      <p:ext uri="{BB962C8B-B14F-4D97-AF65-F5344CB8AC3E}">
        <p14:creationId xmlns:p14="http://schemas.microsoft.com/office/powerpoint/2010/main" val="32207683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143DA-DC88-4B6E-848F-377E7F20F6B9}"/>
              </a:ext>
            </a:extLst>
          </p:cNvPr>
          <p:cNvSpPr>
            <a:spLocks noGrp="1"/>
          </p:cNvSpPr>
          <p:nvPr>
            <p:ph type="title"/>
          </p:nvPr>
        </p:nvSpPr>
        <p:spPr/>
        <p:txBody>
          <a:bodyPr/>
          <a:lstStyle/>
          <a:p>
            <a:r>
              <a:rPr lang="en-IN" dirty="0"/>
              <a:t>2: Deployment model</a:t>
            </a:r>
          </a:p>
        </p:txBody>
      </p:sp>
      <p:sp>
        <p:nvSpPr>
          <p:cNvPr id="3" name="Content Placeholder 2">
            <a:extLst>
              <a:ext uri="{FF2B5EF4-FFF2-40B4-BE49-F238E27FC236}">
                <a16:creationId xmlns:a16="http://schemas.microsoft.com/office/drawing/2014/main" id="{7CB94B1E-7D86-4D05-A756-8014135E3B0C}"/>
              </a:ext>
            </a:extLst>
          </p:cNvPr>
          <p:cNvSpPr>
            <a:spLocks noGrp="1"/>
          </p:cNvSpPr>
          <p:nvPr>
            <p:ph idx="1"/>
          </p:nvPr>
        </p:nvSpPr>
        <p:spPr/>
        <p:txBody>
          <a:bodyPr/>
          <a:lstStyle/>
          <a:p>
            <a:r>
              <a:rPr lang="en-IN" dirty="0"/>
              <a:t>Public</a:t>
            </a:r>
          </a:p>
          <a:p>
            <a:r>
              <a:rPr lang="en-IN" dirty="0"/>
              <a:t>private</a:t>
            </a:r>
          </a:p>
          <a:p>
            <a:r>
              <a:rPr lang="en-IN" dirty="0"/>
              <a:t>hybrid</a:t>
            </a:r>
          </a:p>
        </p:txBody>
      </p:sp>
    </p:spTree>
    <p:extLst>
      <p:ext uri="{BB962C8B-B14F-4D97-AF65-F5344CB8AC3E}">
        <p14:creationId xmlns:p14="http://schemas.microsoft.com/office/powerpoint/2010/main" val="30831495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E8360-7E53-46E4-A0DA-9ED1C008B9BD}"/>
              </a:ext>
            </a:extLst>
          </p:cNvPr>
          <p:cNvSpPr>
            <a:spLocks noGrp="1"/>
          </p:cNvSpPr>
          <p:nvPr>
            <p:ph type="title"/>
          </p:nvPr>
        </p:nvSpPr>
        <p:spPr/>
        <p:txBody>
          <a:bodyPr/>
          <a:lstStyle/>
          <a:p>
            <a:r>
              <a:rPr lang="en-IN" dirty="0"/>
              <a:t>Public &amp; Private</a:t>
            </a:r>
          </a:p>
        </p:txBody>
      </p:sp>
      <p:pic>
        <p:nvPicPr>
          <p:cNvPr id="5" name="Content Placeholder 4">
            <a:extLst>
              <a:ext uri="{FF2B5EF4-FFF2-40B4-BE49-F238E27FC236}">
                <a16:creationId xmlns:a16="http://schemas.microsoft.com/office/drawing/2014/main" id="{388E2C6B-4687-4B9F-99CA-03C9AC7941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16694"/>
            <a:ext cx="12192000" cy="5441306"/>
          </a:xfrm>
        </p:spPr>
      </p:pic>
    </p:spTree>
    <p:extLst>
      <p:ext uri="{BB962C8B-B14F-4D97-AF65-F5344CB8AC3E}">
        <p14:creationId xmlns:p14="http://schemas.microsoft.com/office/powerpoint/2010/main" val="17977112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96D46-7A92-4DE4-AC75-4F59BB0A798A}"/>
              </a:ext>
            </a:extLst>
          </p:cNvPr>
          <p:cNvSpPr>
            <a:spLocks noGrp="1"/>
          </p:cNvSpPr>
          <p:nvPr>
            <p:ph type="title"/>
          </p:nvPr>
        </p:nvSpPr>
        <p:spPr/>
        <p:txBody>
          <a:bodyPr/>
          <a:lstStyle/>
          <a:p>
            <a:r>
              <a:rPr lang="en-IN" dirty="0"/>
              <a:t>Public, </a:t>
            </a:r>
            <a:r>
              <a:rPr lang="en-IN" dirty="0" err="1"/>
              <a:t>Private,Hybrid</a:t>
            </a:r>
            <a:endParaRPr lang="en-IN" dirty="0"/>
          </a:p>
        </p:txBody>
      </p:sp>
      <p:pic>
        <p:nvPicPr>
          <p:cNvPr id="4" name="Picture 2" descr="Image result for types of cloud">
            <a:extLst>
              <a:ext uri="{FF2B5EF4-FFF2-40B4-BE49-F238E27FC236}">
                <a16:creationId xmlns:a16="http://schemas.microsoft.com/office/drawing/2014/main" id="{AC82AACE-530C-4A03-AC69-A55B05F54FA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295400"/>
            <a:ext cx="12192000" cy="538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6795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C027F-A123-42D1-B164-2A00A75A5E65}"/>
              </a:ext>
            </a:extLst>
          </p:cNvPr>
          <p:cNvSpPr>
            <a:spLocks noGrp="1"/>
          </p:cNvSpPr>
          <p:nvPr>
            <p:ph type="title"/>
          </p:nvPr>
        </p:nvSpPr>
        <p:spPr/>
        <p:txBody>
          <a:bodyPr/>
          <a:lstStyle/>
          <a:p>
            <a:r>
              <a:rPr lang="en-IN" dirty="0"/>
              <a:t>Advantages of Cloud Computing</a:t>
            </a:r>
          </a:p>
        </p:txBody>
      </p:sp>
      <p:pic>
        <p:nvPicPr>
          <p:cNvPr id="9218" name="Picture 2" descr="advantage-of-cloud-computing">
            <a:extLst>
              <a:ext uri="{FF2B5EF4-FFF2-40B4-BE49-F238E27FC236}">
                <a16:creationId xmlns:a16="http://schemas.microsoft.com/office/drawing/2014/main" id="{3C1D1D7B-E492-4463-A0B3-909E0E99DE5E}"/>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0776" y="1825625"/>
            <a:ext cx="915044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24875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3DCEC-7C82-4164-ADE4-CE1DF84E057E}"/>
              </a:ext>
            </a:extLst>
          </p:cNvPr>
          <p:cNvSpPr>
            <a:spLocks noGrp="1"/>
          </p:cNvSpPr>
          <p:nvPr>
            <p:ph type="title"/>
          </p:nvPr>
        </p:nvSpPr>
        <p:spPr>
          <a:xfrm>
            <a:off x="838200" y="762000"/>
            <a:ext cx="10515600" cy="928688"/>
          </a:xfrm>
        </p:spPr>
        <p:txBody>
          <a:bodyPr>
            <a:normAutofit fontScale="90000"/>
          </a:bodyPr>
          <a:lstStyle/>
          <a:p>
            <a:r>
              <a:rPr lang="en-US" b="1" i="0" dirty="0">
                <a:solidFill>
                  <a:srgbClr val="3C4858"/>
                </a:solidFill>
                <a:effectLst/>
                <a:latin typeface="Roboto"/>
              </a:rPr>
              <a:t>Top Industrial Applications of Cloud Computing</a:t>
            </a:r>
            <a:br>
              <a:rPr lang="en-US" b="0" i="0" dirty="0">
                <a:solidFill>
                  <a:srgbClr val="3C4858"/>
                </a:solidFill>
                <a:effectLst/>
                <a:latin typeface="Roboto"/>
              </a:rPr>
            </a:br>
            <a:endParaRPr lang="en-IN" dirty="0"/>
          </a:p>
        </p:txBody>
      </p:sp>
      <p:sp>
        <p:nvSpPr>
          <p:cNvPr id="4" name="Content Placeholder 3">
            <a:extLst>
              <a:ext uri="{FF2B5EF4-FFF2-40B4-BE49-F238E27FC236}">
                <a16:creationId xmlns:a16="http://schemas.microsoft.com/office/drawing/2014/main" id="{207028D7-C2AE-4F80-A39D-68DC35DE33CE}"/>
              </a:ext>
            </a:extLst>
          </p:cNvPr>
          <p:cNvSpPr>
            <a:spLocks noGrp="1"/>
          </p:cNvSpPr>
          <p:nvPr>
            <p:ph idx="1"/>
          </p:nvPr>
        </p:nvSpPr>
        <p:spPr/>
        <p:txBody>
          <a:bodyPr/>
          <a:lstStyle/>
          <a:p>
            <a:r>
              <a:rPr lang="en-IN" b="0" i="0" dirty="0">
                <a:solidFill>
                  <a:srgbClr val="000000"/>
                </a:solidFill>
                <a:effectLst/>
                <a:latin typeface="Roboto"/>
              </a:rPr>
              <a:t>1.Educational Institutions</a:t>
            </a:r>
          </a:p>
          <a:p>
            <a:r>
              <a:rPr lang="en-IN" b="1" i="0" dirty="0">
                <a:solidFill>
                  <a:srgbClr val="000000"/>
                </a:solidFill>
                <a:effectLst/>
                <a:latin typeface="Roboto"/>
              </a:rPr>
              <a:t>2.Banking</a:t>
            </a:r>
            <a:endParaRPr lang="en-IN" dirty="0">
              <a:solidFill>
                <a:srgbClr val="000000"/>
              </a:solidFill>
              <a:latin typeface="Roboto"/>
            </a:endParaRPr>
          </a:p>
          <a:p>
            <a:r>
              <a:rPr lang="en-IN" b="1" i="0" dirty="0">
                <a:solidFill>
                  <a:srgbClr val="000000"/>
                </a:solidFill>
                <a:effectLst/>
                <a:latin typeface="Roboto"/>
              </a:rPr>
              <a:t>3.Healthcare</a:t>
            </a:r>
          </a:p>
          <a:p>
            <a:r>
              <a:rPr lang="en-IN" b="1" i="0" dirty="0">
                <a:solidFill>
                  <a:srgbClr val="000000"/>
                </a:solidFill>
                <a:effectLst/>
                <a:latin typeface="Roboto"/>
              </a:rPr>
              <a:t>4.Entertainment</a:t>
            </a:r>
            <a:endParaRPr lang="en-IN" b="1" dirty="0">
              <a:solidFill>
                <a:srgbClr val="000000"/>
              </a:solidFill>
              <a:latin typeface="Roboto"/>
            </a:endParaRPr>
          </a:p>
          <a:p>
            <a:r>
              <a:rPr lang="en-IN" b="1" i="0" dirty="0">
                <a:solidFill>
                  <a:srgbClr val="000000"/>
                </a:solidFill>
                <a:effectLst/>
                <a:latin typeface="Roboto"/>
              </a:rPr>
              <a:t>5.Real Estate</a:t>
            </a:r>
          </a:p>
          <a:p>
            <a:r>
              <a:rPr lang="en-IN" b="1" i="0" dirty="0">
                <a:solidFill>
                  <a:srgbClr val="000000"/>
                </a:solidFill>
                <a:effectLst/>
                <a:latin typeface="Roboto"/>
              </a:rPr>
              <a:t>6.Retail Industry</a:t>
            </a:r>
            <a:endParaRPr lang="en-IN" b="1" dirty="0">
              <a:solidFill>
                <a:srgbClr val="000000"/>
              </a:solidFill>
              <a:latin typeface="Roboto"/>
            </a:endParaRPr>
          </a:p>
          <a:p>
            <a:r>
              <a:rPr lang="en-IN" b="1" i="0" dirty="0">
                <a:solidFill>
                  <a:srgbClr val="000000"/>
                </a:solidFill>
                <a:effectLst/>
                <a:latin typeface="Roboto"/>
              </a:rPr>
              <a:t>7.Automotive Industry</a:t>
            </a:r>
            <a:endParaRPr lang="en-IN" dirty="0"/>
          </a:p>
        </p:txBody>
      </p:sp>
    </p:spTree>
    <p:extLst>
      <p:ext uri="{BB962C8B-B14F-4D97-AF65-F5344CB8AC3E}">
        <p14:creationId xmlns:p14="http://schemas.microsoft.com/office/powerpoint/2010/main" val="3050293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2CDA1-E64D-4ECF-A624-8F9F7AC2C511}"/>
              </a:ext>
            </a:extLst>
          </p:cNvPr>
          <p:cNvSpPr>
            <a:spLocks noGrp="1"/>
          </p:cNvSpPr>
          <p:nvPr>
            <p:ph type="title"/>
          </p:nvPr>
        </p:nvSpPr>
        <p:spPr/>
        <p:txBody>
          <a:bodyPr/>
          <a:lstStyle/>
          <a:p>
            <a:r>
              <a:rPr lang="en-IN" dirty="0"/>
              <a:t>Before Cloud Computing</a:t>
            </a:r>
          </a:p>
        </p:txBody>
      </p:sp>
      <p:pic>
        <p:nvPicPr>
          <p:cNvPr id="5" name="Content Placeholder 4">
            <a:extLst>
              <a:ext uri="{FF2B5EF4-FFF2-40B4-BE49-F238E27FC236}">
                <a16:creationId xmlns:a16="http://schemas.microsoft.com/office/drawing/2014/main" id="{ADBCD890-0F36-486B-A36D-02A7450B46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4753" y="1873250"/>
            <a:ext cx="9902493" cy="4351338"/>
          </a:xfrm>
        </p:spPr>
      </p:pic>
    </p:spTree>
    <p:extLst>
      <p:ext uri="{BB962C8B-B14F-4D97-AF65-F5344CB8AC3E}">
        <p14:creationId xmlns:p14="http://schemas.microsoft.com/office/powerpoint/2010/main" val="35580630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cloud computing ">
            <a:extLst>
              <a:ext uri="{FF2B5EF4-FFF2-40B4-BE49-F238E27FC236}">
                <a16:creationId xmlns:a16="http://schemas.microsoft.com/office/drawing/2014/main" id="{24595AFE-F992-4ABD-AEC6-BBE4C06DABD8}"/>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4504" y="1314450"/>
            <a:ext cx="10535445" cy="4862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37563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D2F52-D562-42D7-B314-4BD3BED09457}"/>
              </a:ext>
            </a:extLst>
          </p:cNvPr>
          <p:cNvSpPr>
            <a:spLocks noGrp="1"/>
          </p:cNvSpPr>
          <p:nvPr>
            <p:ph type="title"/>
          </p:nvPr>
        </p:nvSpPr>
        <p:spPr/>
        <p:txBody>
          <a:bodyPr/>
          <a:lstStyle/>
          <a:p>
            <a:r>
              <a:rPr lang="en-IN" dirty="0"/>
              <a:t> </a:t>
            </a:r>
            <a:r>
              <a:rPr lang="en-IN" dirty="0" err="1"/>
              <a:t>CapEx</a:t>
            </a:r>
            <a:r>
              <a:rPr lang="en-IN" dirty="0"/>
              <a:t> and </a:t>
            </a:r>
            <a:r>
              <a:rPr lang="en-IN" dirty="0" err="1"/>
              <a:t>OpEx</a:t>
            </a:r>
            <a:br>
              <a:rPr lang="en-IN" dirty="0"/>
            </a:br>
            <a:endParaRPr lang="en-IN" dirty="0"/>
          </a:p>
        </p:txBody>
      </p:sp>
      <p:sp>
        <p:nvSpPr>
          <p:cNvPr id="3" name="Content Placeholder 2">
            <a:extLst>
              <a:ext uri="{FF2B5EF4-FFF2-40B4-BE49-F238E27FC236}">
                <a16:creationId xmlns:a16="http://schemas.microsoft.com/office/drawing/2014/main" id="{29E05E69-B23B-4654-9BF7-9635D4694B7A}"/>
              </a:ext>
            </a:extLst>
          </p:cNvPr>
          <p:cNvSpPr>
            <a:spLocks noGrp="1"/>
          </p:cNvSpPr>
          <p:nvPr>
            <p:ph idx="1"/>
          </p:nvPr>
        </p:nvSpPr>
        <p:spPr/>
        <p:txBody>
          <a:bodyPr/>
          <a:lstStyle/>
          <a:p>
            <a:r>
              <a:rPr lang="en-IN" dirty="0"/>
              <a:t>Capital expenditure:</a:t>
            </a:r>
            <a:r>
              <a:rPr lang="en-US" b="1" i="0" dirty="0" err="1">
                <a:solidFill>
                  <a:srgbClr val="333333"/>
                </a:solidFill>
                <a:effectLst/>
                <a:latin typeface="Montserrat"/>
              </a:rPr>
              <a:t>CapEx</a:t>
            </a:r>
            <a:r>
              <a:rPr lang="en-US" b="0" i="0" dirty="0">
                <a:solidFill>
                  <a:srgbClr val="333333"/>
                </a:solidFill>
                <a:effectLst/>
                <a:latin typeface="Montserrat"/>
              </a:rPr>
              <a:t> is defined as business expenses incurred in order to create long-term benefits in the future, such as purchasing fixed assets like a building or equipment.</a:t>
            </a:r>
          </a:p>
          <a:p>
            <a:r>
              <a:rPr lang="en-US" b="0" i="0" dirty="0">
                <a:solidFill>
                  <a:srgbClr val="333333"/>
                </a:solidFill>
                <a:effectLst/>
                <a:latin typeface="Montserrat"/>
              </a:rPr>
              <a:t>Some examples of IT items that fall under this category would be whole systems and servers, printers and scanners, or air conditioners and generators. </a:t>
            </a:r>
          </a:p>
          <a:p>
            <a:r>
              <a:rPr lang="en-US" b="0" i="0" dirty="0">
                <a:solidFill>
                  <a:srgbClr val="333333"/>
                </a:solidFill>
                <a:effectLst/>
                <a:latin typeface="Montserrat"/>
              </a:rPr>
              <a:t>You buy these items once and they benefit your business for many, many years. </a:t>
            </a:r>
          </a:p>
          <a:p>
            <a:r>
              <a:rPr lang="en-US" b="0" i="0" dirty="0">
                <a:solidFill>
                  <a:srgbClr val="333333"/>
                </a:solidFill>
                <a:effectLst/>
                <a:latin typeface="Montserrat"/>
              </a:rPr>
              <a:t>Maintenance of such items is also considered </a:t>
            </a:r>
            <a:r>
              <a:rPr lang="en-US" b="0" i="0" dirty="0" err="1">
                <a:solidFill>
                  <a:srgbClr val="333333"/>
                </a:solidFill>
                <a:effectLst/>
                <a:latin typeface="Montserrat"/>
              </a:rPr>
              <a:t>CapEx</a:t>
            </a:r>
            <a:r>
              <a:rPr lang="en-US" b="0" i="0" dirty="0">
                <a:solidFill>
                  <a:srgbClr val="333333"/>
                </a:solidFill>
                <a:effectLst/>
                <a:latin typeface="Montserrat"/>
              </a:rPr>
              <a:t>, as it extends their lifetime and usefulness.</a:t>
            </a:r>
            <a:endParaRPr lang="en-IN" dirty="0"/>
          </a:p>
        </p:txBody>
      </p:sp>
    </p:spTree>
    <p:extLst>
      <p:ext uri="{BB962C8B-B14F-4D97-AF65-F5344CB8AC3E}">
        <p14:creationId xmlns:p14="http://schemas.microsoft.com/office/powerpoint/2010/main" val="40388569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4470-5D42-45B3-985F-8D20068DE6EC}"/>
              </a:ext>
            </a:extLst>
          </p:cNvPr>
          <p:cNvSpPr>
            <a:spLocks noGrp="1"/>
          </p:cNvSpPr>
          <p:nvPr>
            <p:ph type="title"/>
          </p:nvPr>
        </p:nvSpPr>
        <p:spPr/>
        <p:txBody>
          <a:bodyPr/>
          <a:lstStyle/>
          <a:p>
            <a:r>
              <a:rPr lang="en-IN" dirty="0"/>
              <a:t>Operating expenditure</a:t>
            </a:r>
            <a:br>
              <a:rPr lang="en-IN" dirty="0"/>
            </a:br>
            <a:endParaRPr lang="en-IN" dirty="0"/>
          </a:p>
        </p:txBody>
      </p:sp>
      <p:sp>
        <p:nvSpPr>
          <p:cNvPr id="3" name="Content Placeholder 2">
            <a:extLst>
              <a:ext uri="{FF2B5EF4-FFF2-40B4-BE49-F238E27FC236}">
                <a16:creationId xmlns:a16="http://schemas.microsoft.com/office/drawing/2014/main" id="{54772235-37A8-4872-A455-32C5A46B83F5}"/>
              </a:ext>
            </a:extLst>
          </p:cNvPr>
          <p:cNvSpPr>
            <a:spLocks noGrp="1"/>
          </p:cNvSpPr>
          <p:nvPr>
            <p:ph idx="1"/>
          </p:nvPr>
        </p:nvSpPr>
        <p:spPr/>
        <p:txBody>
          <a:bodyPr/>
          <a:lstStyle/>
          <a:p>
            <a:r>
              <a:rPr lang="en-US" b="1" i="0" dirty="0" err="1">
                <a:solidFill>
                  <a:srgbClr val="333333"/>
                </a:solidFill>
                <a:effectLst/>
                <a:latin typeface="Montserrat"/>
              </a:rPr>
              <a:t>OpEx</a:t>
            </a:r>
            <a:r>
              <a:rPr lang="en-US" b="0" i="0" dirty="0">
                <a:solidFill>
                  <a:srgbClr val="333333"/>
                </a:solidFill>
                <a:effectLst/>
                <a:latin typeface="Montserrat"/>
              </a:rPr>
              <a:t> is your operating costs, the expenses to run day-to-day business, like services and consumable items that get used up and are paid for according to use. </a:t>
            </a:r>
          </a:p>
          <a:p>
            <a:r>
              <a:rPr lang="en-US" b="0" i="0" dirty="0">
                <a:solidFill>
                  <a:srgbClr val="333333"/>
                </a:solidFill>
                <a:effectLst/>
                <a:latin typeface="Montserrat"/>
              </a:rPr>
              <a:t>This includes printer cartridges and paper, electricity, and even yearly services like website hosting or domain registrations. </a:t>
            </a:r>
          </a:p>
          <a:p>
            <a:r>
              <a:rPr lang="en-US" b="0" i="0" dirty="0">
                <a:solidFill>
                  <a:srgbClr val="333333"/>
                </a:solidFill>
                <a:effectLst/>
                <a:latin typeface="Montserrat"/>
              </a:rPr>
              <a:t>These things are necessary for your business’s success but are not considered major long-term investments like </a:t>
            </a:r>
            <a:r>
              <a:rPr lang="en-US" b="0" i="0" dirty="0" err="1">
                <a:solidFill>
                  <a:srgbClr val="333333"/>
                </a:solidFill>
                <a:effectLst/>
                <a:latin typeface="Montserrat"/>
              </a:rPr>
              <a:t>CapEx</a:t>
            </a:r>
            <a:r>
              <a:rPr lang="en-US" b="0" i="0" dirty="0">
                <a:solidFill>
                  <a:srgbClr val="333333"/>
                </a:solidFill>
                <a:effectLst/>
                <a:latin typeface="Montserrat"/>
              </a:rPr>
              <a:t> items.</a:t>
            </a:r>
            <a:endParaRPr lang="en-IN" dirty="0"/>
          </a:p>
        </p:txBody>
      </p:sp>
    </p:spTree>
    <p:extLst>
      <p:ext uri="{BB962C8B-B14F-4D97-AF65-F5344CB8AC3E}">
        <p14:creationId xmlns:p14="http://schemas.microsoft.com/office/powerpoint/2010/main" val="31187154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0A683-DC68-4F3F-8466-9483FECC682B}"/>
              </a:ext>
            </a:extLst>
          </p:cNvPr>
          <p:cNvSpPr>
            <a:spLocks noGrp="1"/>
          </p:cNvSpPr>
          <p:nvPr>
            <p:ph type="title"/>
          </p:nvPr>
        </p:nvSpPr>
        <p:spPr/>
        <p:txBody>
          <a:bodyPr/>
          <a:lstStyle/>
          <a:p>
            <a:r>
              <a:rPr lang="en-IN" dirty="0"/>
              <a:t>Capex vs </a:t>
            </a:r>
            <a:r>
              <a:rPr lang="en-IN" dirty="0" err="1"/>
              <a:t>opex</a:t>
            </a:r>
            <a:endParaRPr lang="en-IN" dirty="0"/>
          </a:p>
        </p:txBody>
      </p:sp>
      <p:pic>
        <p:nvPicPr>
          <p:cNvPr id="1026" name="Picture 2" descr="Services offered by GCP. CAPEX vs OPEX – Amuda-&gt;Badmus">
            <a:extLst>
              <a:ext uri="{FF2B5EF4-FFF2-40B4-BE49-F238E27FC236}">
                <a16:creationId xmlns:a16="http://schemas.microsoft.com/office/drawing/2014/main" id="{EFA79760-EADE-479E-B7AF-8DE54375C09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76325" y="1599313"/>
            <a:ext cx="8572500" cy="5040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1288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1FA5C-B0F6-4433-A892-4B3A56DA1904}"/>
              </a:ext>
            </a:extLst>
          </p:cNvPr>
          <p:cNvSpPr>
            <a:spLocks noGrp="1"/>
          </p:cNvSpPr>
          <p:nvPr>
            <p:ph type="title"/>
          </p:nvPr>
        </p:nvSpPr>
        <p:spPr/>
        <p:txBody>
          <a:bodyPr/>
          <a:lstStyle/>
          <a:p>
            <a:r>
              <a:rPr lang="en-IN" dirty="0"/>
              <a:t>Examples</a:t>
            </a:r>
          </a:p>
        </p:txBody>
      </p:sp>
      <p:pic>
        <p:nvPicPr>
          <p:cNvPr id="1026" name="Picture 2" descr="Selling online marketing strategies as assets and not expenses">
            <a:extLst>
              <a:ext uri="{FF2B5EF4-FFF2-40B4-BE49-F238E27FC236}">
                <a16:creationId xmlns:a16="http://schemas.microsoft.com/office/drawing/2014/main" id="{849288D7-6743-46C0-97E7-4D15720EE5E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52449" y="2099072"/>
            <a:ext cx="11249025" cy="3692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7708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F7227-38A1-4E4C-ABDA-6E050F1C2342}"/>
              </a:ext>
            </a:extLst>
          </p:cNvPr>
          <p:cNvSpPr>
            <a:spLocks noGrp="1"/>
          </p:cNvSpPr>
          <p:nvPr>
            <p:ph type="title"/>
          </p:nvPr>
        </p:nvSpPr>
        <p:spPr/>
        <p:txBody>
          <a:bodyPr/>
          <a:lstStyle/>
          <a:p>
            <a:r>
              <a:rPr lang="en-IN" dirty="0"/>
              <a:t>What is Microsoft azure</a:t>
            </a:r>
          </a:p>
        </p:txBody>
      </p:sp>
      <p:pic>
        <p:nvPicPr>
          <p:cNvPr id="5" name="Content Placeholder 4">
            <a:extLst>
              <a:ext uri="{FF2B5EF4-FFF2-40B4-BE49-F238E27FC236}">
                <a16:creationId xmlns:a16="http://schemas.microsoft.com/office/drawing/2014/main" id="{9FE45E84-1A97-4D80-B5BA-0BE3CE3A91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9432" y="1825625"/>
            <a:ext cx="8713135" cy="4351338"/>
          </a:xfrm>
        </p:spPr>
      </p:pic>
    </p:spTree>
    <p:extLst>
      <p:ext uri="{BB962C8B-B14F-4D97-AF65-F5344CB8AC3E}">
        <p14:creationId xmlns:p14="http://schemas.microsoft.com/office/powerpoint/2010/main" val="22804123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A42A8-1B0D-46B0-9610-CB4A499A1089}"/>
              </a:ext>
            </a:extLst>
          </p:cNvPr>
          <p:cNvSpPr>
            <a:spLocks noGrp="1"/>
          </p:cNvSpPr>
          <p:nvPr>
            <p:ph type="title"/>
          </p:nvPr>
        </p:nvSpPr>
        <p:spPr/>
        <p:txBody>
          <a:bodyPr/>
          <a:lstStyle/>
          <a:p>
            <a:r>
              <a:rPr lang="en-IN" dirty="0"/>
              <a:t>Advantages of MS Azure</a:t>
            </a:r>
          </a:p>
        </p:txBody>
      </p:sp>
      <p:pic>
        <p:nvPicPr>
          <p:cNvPr id="5" name="Content Placeholder 4">
            <a:extLst>
              <a:ext uri="{FF2B5EF4-FFF2-40B4-BE49-F238E27FC236}">
                <a16:creationId xmlns:a16="http://schemas.microsoft.com/office/drawing/2014/main" id="{1A386E8D-81C7-42CA-8DDD-99546086F5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9800" y="1390651"/>
            <a:ext cx="6943725" cy="5467349"/>
          </a:xfrm>
        </p:spPr>
      </p:pic>
    </p:spTree>
    <p:extLst>
      <p:ext uri="{BB962C8B-B14F-4D97-AF65-F5344CB8AC3E}">
        <p14:creationId xmlns:p14="http://schemas.microsoft.com/office/powerpoint/2010/main" val="4961991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7831D-6B91-48F8-807C-E5424B952EB6}"/>
              </a:ext>
            </a:extLst>
          </p:cNvPr>
          <p:cNvSpPr>
            <a:spLocks noGrp="1"/>
          </p:cNvSpPr>
          <p:nvPr>
            <p:ph type="title"/>
          </p:nvPr>
        </p:nvSpPr>
        <p:spPr/>
        <p:txBody>
          <a:bodyPr/>
          <a:lstStyle/>
          <a:p>
            <a:r>
              <a:rPr lang="en-IN" dirty="0"/>
              <a:t>Azure Regions and </a:t>
            </a:r>
            <a:r>
              <a:rPr lang="en-IN" dirty="0" err="1"/>
              <a:t>Avalability</a:t>
            </a:r>
            <a:r>
              <a:rPr lang="en-IN" dirty="0"/>
              <a:t> zones</a:t>
            </a:r>
          </a:p>
        </p:txBody>
      </p:sp>
      <p:pic>
        <p:nvPicPr>
          <p:cNvPr id="8194" name="Picture 2" descr="Microsoft has doubled size of UK Azure regions, increasing compute capacity  by more than 1,500% as country embraces digital transformation">
            <a:extLst>
              <a:ext uri="{FF2B5EF4-FFF2-40B4-BE49-F238E27FC236}">
                <a16:creationId xmlns:a16="http://schemas.microsoft.com/office/drawing/2014/main" id="{FCA764B0-D305-46D4-9D7A-D335A479AA7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71575" y="1481729"/>
            <a:ext cx="8958542" cy="5266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3207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D5A33-AB43-4735-B61E-9857962AA5F1}"/>
              </a:ext>
            </a:extLst>
          </p:cNvPr>
          <p:cNvSpPr>
            <a:spLocks noGrp="1"/>
          </p:cNvSpPr>
          <p:nvPr>
            <p:ph type="title"/>
          </p:nvPr>
        </p:nvSpPr>
        <p:spPr/>
        <p:txBody>
          <a:bodyPr/>
          <a:lstStyle/>
          <a:p>
            <a:r>
              <a:rPr lang="en-IN" dirty="0"/>
              <a:t>Microsoft Azure services</a:t>
            </a:r>
          </a:p>
        </p:txBody>
      </p:sp>
      <p:pic>
        <p:nvPicPr>
          <p:cNvPr id="5" name="Content Placeholder 4">
            <a:extLst>
              <a:ext uri="{FF2B5EF4-FFF2-40B4-BE49-F238E27FC236}">
                <a16:creationId xmlns:a16="http://schemas.microsoft.com/office/drawing/2014/main" id="{1FF54E7F-19F4-46BD-88D7-6DDF1A93DC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4065" y="1825625"/>
            <a:ext cx="8803869" cy="4351338"/>
          </a:xfrm>
        </p:spPr>
      </p:pic>
    </p:spTree>
    <p:extLst>
      <p:ext uri="{BB962C8B-B14F-4D97-AF65-F5344CB8AC3E}">
        <p14:creationId xmlns:p14="http://schemas.microsoft.com/office/powerpoint/2010/main" val="3194449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748D7-14DA-4C06-9347-F5C928064D3F}"/>
              </a:ext>
            </a:extLst>
          </p:cNvPr>
          <p:cNvSpPr>
            <a:spLocks noGrp="1"/>
          </p:cNvSpPr>
          <p:nvPr>
            <p:ph type="title"/>
          </p:nvPr>
        </p:nvSpPr>
        <p:spPr/>
        <p:txBody>
          <a:bodyPr/>
          <a:lstStyle/>
          <a:p>
            <a:r>
              <a:rPr lang="en-IN" dirty="0"/>
              <a:t>Creating Microsoft azure account</a:t>
            </a:r>
          </a:p>
        </p:txBody>
      </p:sp>
      <p:pic>
        <p:nvPicPr>
          <p:cNvPr id="5" name="Content Placeholder 4">
            <a:extLst>
              <a:ext uri="{FF2B5EF4-FFF2-40B4-BE49-F238E27FC236}">
                <a16:creationId xmlns:a16="http://schemas.microsoft.com/office/drawing/2014/main" id="{0E2449B0-FEAA-4076-83C8-1D518BE7D0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6489" y="1825625"/>
            <a:ext cx="9619022" cy="4351338"/>
          </a:xfrm>
        </p:spPr>
      </p:pic>
    </p:spTree>
    <p:extLst>
      <p:ext uri="{BB962C8B-B14F-4D97-AF65-F5344CB8AC3E}">
        <p14:creationId xmlns:p14="http://schemas.microsoft.com/office/powerpoint/2010/main" val="478778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0275B23-AEF1-40A4-8478-34A4D1338B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84807"/>
            <a:ext cx="10515600" cy="4232974"/>
          </a:xfrm>
        </p:spPr>
      </p:pic>
    </p:spTree>
    <p:extLst>
      <p:ext uri="{BB962C8B-B14F-4D97-AF65-F5344CB8AC3E}">
        <p14:creationId xmlns:p14="http://schemas.microsoft.com/office/powerpoint/2010/main" val="8188706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6F38B-FB44-41A2-83EF-5E82EA884AA2}"/>
              </a:ext>
            </a:extLst>
          </p:cNvPr>
          <p:cNvSpPr>
            <a:spLocks noGrp="1"/>
          </p:cNvSpPr>
          <p:nvPr>
            <p:ph type="title"/>
          </p:nvPr>
        </p:nvSpPr>
        <p:spPr/>
        <p:txBody>
          <a:bodyPr/>
          <a:lstStyle/>
          <a:p>
            <a:r>
              <a:rPr lang="en-IN" dirty="0"/>
              <a:t>Create azure free account</a:t>
            </a:r>
            <a:br>
              <a:rPr lang="en-IN" dirty="0"/>
            </a:br>
            <a:endParaRPr lang="en-IN" dirty="0"/>
          </a:p>
        </p:txBody>
      </p:sp>
      <p:sp>
        <p:nvSpPr>
          <p:cNvPr id="3" name="Content Placeholder 2">
            <a:extLst>
              <a:ext uri="{FF2B5EF4-FFF2-40B4-BE49-F238E27FC236}">
                <a16:creationId xmlns:a16="http://schemas.microsoft.com/office/drawing/2014/main" id="{154DC6EE-881C-4288-A27A-B92252726BB5}"/>
              </a:ext>
            </a:extLst>
          </p:cNvPr>
          <p:cNvSpPr>
            <a:spLocks noGrp="1"/>
          </p:cNvSpPr>
          <p:nvPr>
            <p:ph idx="1"/>
          </p:nvPr>
        </p:nvSpPr>
        <p:spPr/>
        <p:txBody>
          <a:bodyPr/>
          <a:lstStyle/>
          <a:p>
            <a:pPr marL="0" indent="0">
              <a:buNone/>
            </a:pPr>
            <a:r>
              <a:rPr lang="en-IN" dirty="0"/>
              <a:t>Follow the steps</a:t>
            </a:r>
          </a:p>
          <a:p>
            <a:r>
              <a:rPr lang="en-IN" dirty="0"/>
              <a:t>Go to browser and type Microsoft azure free account</a:t>
            </a:r>
          </a:p>
          <a:p>
            <a:pPr marL="0" indent="0">
              <a:buNone/>
            </a:pPr>
            <a:r>
              <a:rPr lang="en-IN" dirty="0"/>
              <a:t>		or</a:t>
            </a:r>
          </a:p>
          <a:p>
            <a:r>
              <a:rPr lang="en-IN" dirty="0"/>
              <a:t>Type  </a:t>
            </a:r>
            <a:r>
              <a:rPr lang="en-IN" dirty="0">
                <a:hlinkClick r:id="rId2"/>
              </a:rPr>
              <a:t>http://portal.azure.com</a:t>
            </a:r>
            <a:endParaRPr lang="en-IN" dirty="0"/>
          </a:p>
          <a:p>
            <a:r>
              <a:rPr lang="en-IN" dirty="0"/>
              <a:t>Then fill the details for free subscription and login</a:t>
            </a:r>
          </a:p>
          <a:p>
            <a:pPr marL="0" indent="0">
              <a:buNone/>
            </a:pPr>
            <a:endParaRPr lang="en-IN" dirty="0"/>
          </a:p>
        </p:txBody>
      </p:sp>
    </p:spTree>
    <p:extLst>
      <p:ext uri="{BB962C8B-B14F-4D97-AF65-F5344CB8AC3E}">
        <p14:creationId xmlns:p14="http://schemas.microsoft.com/office/powerpoint/2010/main" val="1813478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6B9AE-42AC-4B4A-9FE2-FDEAE210D16C}"/>
              </a:ext>
            </a:extLst>
          </p:cNvPr>
          <p:cNvSpPr>
            <a:spLocks noGrp="1"/>
          </p:cNvSpPr>
          <p:nvPr>
            <p:ph type="title"/>
          </p:nvPr>
        </p:nvSpPr>
        <p:spPr/>
        <p:txBody>
          <a:bodyPr/>
          <a:lstStyle/>
          <a:p>
            <a:r>
              <a:rPr lang="en-IN" dirty="0"/>
              <a:t>Login and understanding the resources</a:t>
            </a:r>
            <a:br>
              <a:rPr lang="en-IN" dirty="0"/>
            </a:br>
            <a:endParaRPr lang="en-IN" dirty="0"/>
          </a:p>
        </p:txBody>
      </p:sp>
      <p:sp>
        <p:nvSpPr>
          <p:cNvPr id="3" name="Content Placeholder 2">
            <a:extLst>
              <a:ext uri="{FF2B5EF4-FFF2-40B4-BE49-F238E27FC236}">
                <a16:creationId xmlns:a16="http://schemas.microsoft.com/office/drawing/2014/main" id="{B15493AE-2A1B-41F2-9B80-47736FF30D60}"/>
              </a:ext>
            </a:extLst>
          </p:cNvPr>
          <p:cNvSpPr>
            <a:spLocks noGrp="1"/>
          </p:cNvSpPr>
          <p:nvPr>
            <p:ph idx="1"/>
          </p:nvPr>
        </p:nvSpPr>
        <p:spPr/>
        <p:txBody>
          <a:bodyPr>
            <a:normAutofit fontScale="92500" lnSpcReduction="20000"/>
          </a:bodyPr>
          <a:lstStyle/>
          <a:p>
            <a:r>
              <a:rPr lang="en-IN" dirty="0"/>
              <a:t>Type your credentials to login to Microsoft azure </a:t>
            </a:r>
          </a:p>
          <a:p>
            <a:r>
              <a:rPr lang="en-IN" dirty="0"/>
              <a:t>Then go to the portal </a:t>
            </a:r>
          </a:p>
          <a:p>
            <a:r>
              <a:rPr lang="en-IN" dirty="0"/>
              <a:t>There are so many free services to use </a:t>
            </a:r>
          </a:p>
          <a:p>
            <a:r>
              <a:rPr lang="en-IN" dirty="0"/>
              <a:t>Understand home page starting from menu</a:t>
            </a:r>
          </a:p>
          <a:p>
            <a:r>
              <a:rPr lang="en-IN" dirty="0"/>
              <a:t>Followed by </a:t>
            </a:r>
          </a:p>
          <a:p>
            <a:pPr marL="0" indent="0">
              <a:buNone/>
            </a:pPr>
            <a:r>
              <a:rPr lang="en-IN" dirty="0"/>
              <a:t>	 Azure services</a:t>
            </a:r>
          </a:p>
          <a:p>
            <a:pPr marL="0" indent="0">
              <a:buNone/>
            </a:pPr>
            <a:r>
              <a:rPr lang="en-IN" dirty="0"/>
              <a:t>	 Navigate</a:t>
            </a:r>
          </a:p>
          <a:p>
            <a:pPr marL="0" indent="0">
              <a:buNone/>
            </a:pPr>
            <a:r>
              <a:rPr lang="en-IN" dirty="0"/>
              <a:t>	 Tools</a:t>
            </a:r>
          </a:p>
          <a:p>
            <a:r>
              <a:rPr lang="en-IN" dirty="0"/>
              <a:t>See the portal menu in that there are so many options to learn lets see one by one but before that lets know something about azure portal in detail</a:t>
            </a:r>
          </a:p>
          <a:p>
            <a:pPr marL="0" indent="0">
              <a:buNone/>
            </a:pPr>
            <a:r>
              <a:rPr lang="en-IN" dirty="0"/>
              <a:t>	</a:t>
            </a:r>
          </a:p>
        </p:txBody>
      </p:sp>
    </p:spTree>
    <p:extLst>
      <p:ext uri="{BB962C8B-B14F-4D97-AF65-F5344CB8AC3E}">
        <p14:creationId xmlns:p14="http://schemas.microsoft.com/office/powerpoint/2010/main" val="21060742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9E7EE-2C2E-40AA-AC4B-B340FEEFFD53}"/>
              </a:ext>
            </a:extLst>
          </p:cNvPr>
          <p:cNvSpPr>
            <a:spLocks noGrp="1"/>
          </p:cNvSpPr>
          <p:nvPr>
            <p:ph type="title"/>
          </p:nvPr>
        </p:nvSpPr>
        <p:spPr/>
        <p:txBody>
          <a:bodyPr/>
          <a:lstStyle/>
          <a:p>
            <a:r>
              <a:rPr lang="en-IN" dirty="0"/>
              <a:t>Ways of accessing Microsoft azure</a:t>
            </a:r>
          </a:p>
        </p:txBody>
      </p:sp>
      <p:pic>
        <p:nvPicPr>
          <p:cNvPr id="5" name="Content Placeholder 4">
            <a:extLst>
              <a:ext uri="{FF2B5EF4-FFF2-40B4-BE49-F238E27FC236}">
                <a16:creationId xmlns:a16="http://schemas.microsoft.com/office/drawing/2014/main" id="{26A0164E-1127-41D9-8E13-BD6362D382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6456" y="1825625"/>
            <a:ext cx="9959088" cy="4351338"/>
          </a:xfrm>
        </p:spPr>
      </p:pic>
    </p:spTree>
    <p:extLst>
      <p:ext uri="{BB962C8B-B14F-4D97-AF65-F5344CB8AC3E}">
        <p14:creationId xmlns:p14="http://schemas.microsoft.com/office/powerpoint/2010/main" val="5299585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9F35F-270A-4645-8BEF-2BC9E6EC0C70}"/>
              </a:ext>
            </a:extLst>
          </p:cNvPr>
          <p:cNvSpPr>
            <a:spLocks noGrp="1"/>
          </p:cNvSpPr>
          <p:nvPr>
            <p:ph type="title"/>
          </p:nvPr>
        </p:nvSpPr>
        <p:spPr/>
        <p:txBody>
          <a:bodyPr/>
          <a:lstStyle/>
          <a:p>
            <a:r>
              <a:rPr lang="en-IN" dirty="0"/>
              <a:t>Azure portal</a:t>
            </a:r>
          </a:p>
        </p:txBody>
      </p:sp>
      <p:pic>
        <p:nvPicPr>
          <p:cNvPr id="6146" name="Picture 2" descr="Create and share dashboards in the Azure portal - Azure portal | Microsoft  Docs">
            <a:extLst>
              <a:ext uri="{FF2B5EF4-FFF2-40B4-BE49-F238E27FC236}">
                <a16:creationId xmlns:a16="http://schemas.microsoft.com/office/drawing/2014/main" id="{1405B705-5570-4E0C-B0CB-CF9075D1DC6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90650" y="1576047"/>
            <a:ext cx="8478403" cy="4677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8927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42859-455F-4EDA-9EA4-5E69C971CC0C}"/>
              </a:ext>
            </a:extLst>
          </p:cNvPr>
          <p:cNvSpPr>
            <a:spLocks noGrp="1"/>
          </p:cNvSpPr>
          <p:nvPr>
            <p:ph type="title"/>
          </p:nvPr>
        </p:nvSpPr>
        <p:spPr/>
        <p:txBody>
          <a:bodyPr/>
          <a:lstStyle/>
          <a:p>
            <a:r>
              <a:rPr lang="en-IN" dirty="0"/>
              <a:t>Azure </a:t>
            </a:r>
            <a:r>
              <a:rPr lang="en-IN" dirty="0" err="1"/>
              <a:t>powershell</a:t>
            </a:r>
            <a:endParaRPr lang="en-IN" dirty="0"/>
          </a:p>
        </p:txBody>
      </p:sp>
      <p:pic>
        <p:nvPicPr>
          <p:cNvPr id="7170" name="Picture 2" descr="Azure Cloud Shell Quickstart - PowerShell | Microsoft Docs">
            <a:extLst>
              <a:ext uri="{FF2B5EF4-FFF2-40B4-BE49-F238E27FC236}">
                <a16:creationId xmlns:a16="http://schemas.microsoft.com/office/drawing/2014/main" id="{9C1A2896-3172-44D0-B458-EA24A57B56B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490070"/>
            <a:ext cx="10515600" cy="302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2843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1F013-26E7-48B7-8B73-8E3AC3FB4409}"/>
              </a:ext>
            </a:extLst>
          </p:cNvPr>
          <p:cNvSpPr>
            <a:spLocks noGrp="1"/>
          </p:cNvSpPr>
          <p:nvPr>
            <p:ph type="title"/>
          </p:nvPr>
        </p:nvSpPr>
        <p:spPr/>
        <p:txBody>
          <a:bodyPr/>
          <a:lstStyle/>
          <a:p>
            <a:r>
              <a:rPr lang="en-IN" dirty="0"/>
              <a:t>Azure subscriptions</a:t>
            </a:r>
          </a:p>
        </p:txBody>
      </p:sp>
      <p:pic>
        <p:nvPicPr>
          <p:cNvPr id="8" name="Content Placeholder 4">
            <a:extLst>
              <a:ext uri="{FF2B5EF4-FFF2-40B4-BE49-F238E27FC236}">
                <a16:creationId xmlns:a16="http://schemas.microsoft.com/office/drawing/2014/main" id="{D0CEBA9C-4CF9-45CD-B565-A06EF5AAAC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3801" y="1825625"/>
            <a:ext cx="9924397" cy="4351338"/>
          </a:xfrm>
        </p:spPr>
      </p:pic>
    </p:spTree>
    <p:extLst>
      <p:ext uri="{BB962C8B-B14F-4D97-AF65-F5344CB8AC3E}">
        <p14:creationId xmlns:p14="http://schemas.microsoft.com/office/powerpoint/2010/main" val="37783882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1CD0C6-2C21-4453-96F8-58CB20CD4118}"/>
              </a:ext>
            </a:extLst>
          </p:cNvPr>
          <p:cNvSpPr>
            <a:spLocks noGrp="1"/>
          </p:cNvSpPr>
          <p:nvPr>
            <p:ph idx="1"/>
          </p:nvPr>
        </p:nvSpPr>
        <p:spPr/>
        <p:txBody>
          <a:bodyPr/>
          <a:lstStyle/>
          <a:p>
            <a:endParaRPr lang="en-IN"/>
          </a:p>
        </p:txBody>
      </p:sp>
      <p:pic>
        <p:nvPicPr>
          <p:cNvPr id="4" name="Content Placeholder 4">
            <a:extLst>
              <a:ext uri="{FF2B5EF4-FFF2-40B4-BE49-F238E27FC236}">
                <a16:creationId xmlns:a16="http://schemas.microsoft.com/office/drawing/2014/main" id="{F44FCB78-05D6-4B0A-ACBE-EF2F2E6A55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485774"/>
            <a:ext cx="10029825" cy="5819775"/>
          </a:xfrm>
          <a:prstGeom prst="rect">
            <a:avLst/>
          </a:prstGeom>
        </p:spPr>
      </p:pic>
    </p:spTree>
    <p:extLst>
      <p:ext uri="{BB962C8B-B14F-4D97-AF65-F5344CB8AC3E}">
        <p14:creationId xmlns:p14="http://schemas.microsoft.com/office/powerpoint/2010/main" val="6315038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2117D-142A-42C6-B2C8-0602B5971DA0}"/>
              </a:ext>
            </a:extLst>
          </p:cNvPr>
          <p:cNvSpPr>
            <a:spLocks noGrp="1"/>
          </p:cNvSpPr>
          <p:nvPr>
            <p:ph type="title"/>
          </p:nvPr>
        </p:nvSpPr>
        <p:spPr/>
        <p:txBody>
          <a:bodyPr/>
          <a:lstStyle/>
          <a:p>
            <a:r>
              <a:rPr lang="en-IN" dirty="0"/>
              <a:t>Azure Resource Groups</a:t>
            </a:r>
          </a:p>
        </p:txBody>
      </p:sp>
      <p:pic>
        <p:nvPicPr>
          <p:cNvPr id="7" name="Content Placeholder 6">
            <a:extLst>
              <a:ext uri="{FF2B5EF4-FFF2-40B4-BE49-F238E27FC236}">
                <a16:creationId xmlns:a16="http://schemas.microsoft.com/office/drawing/2014/main" id="{0309653C-DC46-4FC9-A4A8-234C9FA4DD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9941" y="1825625"/>
            <a:ext cx="9592117" cy="4351338"/>
          </a:xfrm>
        </p:spPr>
      </p:pic>
    </p:spTree>
    <p:extLst>
      <p:ext uri="{BB962C8B-B14F-4D97-AF65-F5344CB8AC3E}">
        <p14:creationId xmlns:p14="http://schemas.microsoft.com/office/powerpoint/2010/main" val="20558757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1D402-F55E-4815-88BC-D72A47047CF1}"/>
              </a:ext>
            </a:extLst>
          </p:cNvPr>
          <p:cNvSpPr>
            <a:spLocks noGrp="1"/>
          </p:cNvSpPr>
          <p:nvPr>
            <p:ph type="title"/>
          </p:nvPr>
        </p:nvSpPr>
        <p:spPr/>
        <p:txBody>
          <a:bodyPr/>
          <a:lstStyle/>
          <a:p>
            <a:r>
              <a:rPr lang="en-IN" dirty="0"/>
              <a:t>Azure Subscriptions and resources hierarchy</a:t>
            </a:r>
          </a:p>
        </p:txBody>
      </p:sp>
      <p:pic>
        <p:nvPicPr>
          <p:cNvPr id="5" name="Content Placeholder 4">
            <a:extLst>
              <a:ext uri="{FF2B5EF4-FFF2-40B4-BE49-F238E27FC236}">
                <a16:creationId xmlns:a16="http://schemas.microsoft.com/office/drawing/2014/main" id="{5BCE90CC-6F64-47DC-A956-74EE460682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9739" y="1825625"/>
            <a:ext cx="9392522" cy="4351338"/>
          </a:xfrm>
        </p:spPr>
      </p:pic>
    </p:spTree>
    <p:extLst>
      <p:ext uri="{BB962C8B-B14F-4D97-AF65-F5344CB8AC3E}">
        <p14:creationId xmlns:p14="http://schemas.microsoft.com/office/powerpoint/2010/main" val="8502602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0FFC3-4427-4410-BB3A-79F75F614828}"/>
              </a:ext>
            </a:extLst>
          </p:cNvPr>
          <p:cNvSpPr>
            <a:spLocks noGrp="1"/>
          </p:cNvSpPr>
          <p:nvPr>
            <p:ph type="title"/>
          </p:nvPr>
        </p:nvSpPr>
        <p:spPr/>
        <p:txBody>
          <a:bodyPr/>
          <a:lstStyle/>
          <a:p>
            <a:r>
              <a:rPr lang="en-IN" dirty="0"/>
              <a:t>Resource group and resources</a:t>
            </a:r>
            <a:br>
              <a:rPr lang="en-IN" dirty="0"/>
            </a:br>
            <a:endParaRPr lang="en-IN" dirty="0"/>
          </a:p>
        </p:txBody>
      </p:sp>
      <p:sp>
        <p:nvSpPr>
          <p:cNvPr id="3" name="Content Placeholder 2">
            <a:extLst>
              <a:ext uri="{FF2B5EF4-FFF2-40B4-BE49-F238E27FC236}">
                <a16:creationId xmlns:a16="http://schemas.microsoft.com/office/drawing/2014/main" id="{CB42EFB6-8AB1-4F4D-894B-2E65C700BBEC}"/>
              </a:ext>
            </a:extLst>
          </p:cNvPr>
          <p:cNvSpPr>
            <a:spLocks noGrp="1"/>
          </p:cNvSpPr>
          <p:nvPr>
            <p:ph idx="1"/>
          </p:nvPr>
        </p:nvSpPr>
        <p:spPr/>
        <p:txBody>
          <a:bodyPr>
            <a:normAutofit/>
          </a:bodyPr>
          <a:lstStyle/>
          <a:p>
            <a:r>
              <a:rPr lang="en-US" b="1" i="0" dirty="0">
                <a:solidFill>
                  <a:srgbClr val="202124"/>
                </a:solidFill>
                <a:effectLst/>
                <a:latin typeface="arial" panose="020B0604020202020204" pitchFamily="34" charset="0"/>
              </a:rPr>
              <a:t>Resource groups</a:t>
            </a:r>
            <a:r>
              <a:rPr lang="en-US" b="0" i="0" dirty="0">
                <a:solidFill>
                  <a:srgbClr val="202124"/>
                </a:solidFill>
                <a:effectLst/>
                <a:latin typeface="arial" panose="020B0604020202020204" pitchFamily="34" charset="0"/>
              </a:rPr>
              <a:t>: A </a:t>
            </a:r>
            <a:r>
              <a:rPr lang="en-US" b="1" i="0" dirty="0">
                <a:solidFill>
                  <a:srgbClr val="202124"/>
                </a:solidFill>
                <a:effectLst/>
                <a:latin typeface="arial" panose="020B0604020202020204" pitchFamily="34" charset="0"/>
              </a:rPr>
              <a:t>resource group</a:t>
            </a:r>
            <a:r>
              <a:rPr lang="en-US" b="0" i="0" dirty="0">
                <a:solidFill>
                  <a:srgbClr val="202124"/>
                </a:solidFill>
                <a:effectLst/>
                <a:latin typeface="arial" panose="020B0604020202020204" pitchFamily="34" charset="0"/>
              </a:rPr>
              <a:t> is a logical container into which Azure </a:t>
            </a:r>
            <a:r>
              <a:rPr lang="en-US" b="1" i="0" dirty="0">
                <a:solidFill>
                  <a:srgbClr val="202124"/>
                </a:solidFill>
                <a:effectLst/>
                <a:latin typeface="arial" panose="020B0604020202020204" pitchFamily="34" charset="0"/>
              </a:rPr>
              <a:t>resources</a:t>
            </a:r>
            <a:r>
              <a:rPr lang="en-US" b="0" i="0" dirty="0">
                <a:solidFill>
                  <a:srgbClr val="202124"/>
                </a:solidFill>
                <a:effectLst/>
                <a:latin typeface="arial" panose="020B0604020202020204" pitchFamily="34" charset="0"/>
              </a:rPr>
              <a:t> like web apps, databases, and storage accounts are deployed and managed. </a:t>
            </a:r>
          </a:p>
          <a:p>
            <a:r>
              <a:rPr lang="en-US" b="1" i="0" dirty="0">
                <a:solidFill>
                  <a:srgbClr val="202124"/>
                </a:solidFill>
                <a:effectLst/>
                <a:latin typeface="arial" panose="020B0604020202020204" pitchFamily="34" charset="0"/>
              </a:rPr>
              <a:t>Resources</a:t>
            </a:r>
            <a:r>
              <a:rPr lang="en-US" b="0" i="0" dirty="0">
                <a:solidFill>
                  <a:srgbClr val="202124"/>
                </a:solidFill>
                <a:effectLst/>
                <a:latin typeface="arial" panose="020B0604020202020204" pitchFamily="34" charset="0"/>
              </a:rPr>
              <a:t>: </a:t>
            </a:r>
            <a:r>
              <a:rPr lang="en-US" b="1" i="0" dirty="0">
                <a:solidFill>
                  <a:srgbClr val="202124"/>
                </a:solidFill>
                <a:effectLst/>
                <a:latin typeface="arial" panose="020B0604020202020204" pitchFamily="34" charset="0"/>
              </a:rPr>
              <a:t>Resources</a:t>
            </a:r>
            <a:r>
              <a:rPr lang="en-US" b="0" i="0" dirty="0">
                <a:solidFill>
                  <a:srgbClr val="202124"/>
                </a:solidFill>
                <a:effectLst/>
                <a:latin typeface="arial" panose="020B0604020202020204" pitchFamily="34" charset="0"/>
              </a:rPr>
              <a:t> are instances of services that you create, like virtual machines, storage, or SQL databases.</a:t>
            </a:r>
            <a:endParaRPr lang="en-IN" dirty="0"/>
          </a:p>
        </p:txBody>
      </p:sp>
    </p:spTree>
    <p:extLst>
      <p:ext uri="{BB962C8B-B14F-4D97-AF65-F5344CB8AC3E}">
        <p14:creationId xmlns:p14="http://schemas.microsoft.com/office/powerpoint/2010/main" val="1472675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95813C9-F508-4B27-A70E-3439A586F4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4750" y="1825625"/>
            <a:ext cx="9542499" cy="4351338"/>
          </a:xfrm>
        </p:spPr>
      </p:pic>
    </p:spTree>
    <p:extLst>
      <p:ext uri="{BB962C8B-B14F-4D97-AF65-F5344CB8AC3E}">
        <p14:creationId xmlns:p14="http://schemas.microsoft.com/office/powerpoint/2010/main" val="34747573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60555-7A14-4C71-B6A6-442FBB526BAD}"/>
              </a:ext>
            </a:extLst>
          </p:cNvPr>
          <p:cNvSpPr>
            <a:spLocks noGrp="1"/>
          </p:cNvSpPr>
          <p:nvPr>
            <p:ph type="title"/>
          </p:nvPr>
        </p:nvSpPr>
        <p:spPr/>
        <p:txBody>
          <a:bodyPr/>
          <a:lstStyle/>
          <a:p>
            <a:r>
              <a:rPr lang="en-IN" dirty="0"/>
              <a:t>Companies who use Azure</a:t>
            </a:r>
            <a:br>
              <a:rPr lang="en-IN" dirty="0"/>
            </a:br>
            <a:endParaRPr lang="en-IN" dirty="0"/>
          </a:p>
        </p:txBody>
      </p:sp>
      <p:pic>
        <p:nvPicPr>
          <p:cNvPr id="5" name="Content Placeholder 4">
            <a:extLst>
              <a:ext uri="{FF2B5EF4-FFF2-40B4-BE49-F238E27FC236}">
                <a16:creationId xmlns:a16="http://schemas.microsoft.com/office/drawing/2014/main" id="{AEF751B5-33AF-4AF0-85FD-F77190F03D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9758" y="1825625"/>
            <a:ext cx="9252484" cy="4351338"/>
          </a:xfrm>
        </p:spPr>
      </p:pic>
    </p:spTree>
    <p:extLst>
      <p:ext uri="{BB962C8B-B14F-4D97-AF65-F5344CB8AC3E}">
        <p14:creationId xmlns:p14="http://schemas.microsoft.com/office/powerpoint/2010/main" val="9908066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C6E1-15A4-434E-B93B-9F3F20A9846A}"/>
              </a:ext>
            </a:extLst>
          </p:cNvPr>
          <p:cNvSpPr>
            <a:spLocks noGrp="1"/>
          </p:cNvSpPr>
          <p:nvPr>
            <p:ph type="title"/>
          </p:nvPr>
        </p:nvSpPr>
        <p:spPr/>
        <p:txBody>
          <a:bodyPr/>
          <a:lstStyle/>
          <a:p>
            <a:r>
              <a:rPr lang="en-IN" dirty="0"/>
              <a:t> DP-900 azure fundamental</a:t>
            </a:r>
          </a:p>
        </p:txBody>
      </p:sp>
      <p:sp>
        <p:nvSpPr>
          <p:cNvPr id="3" name="Content Placeholder 2">
            <a:extLst>
              <a:ext uri="{FF2B5EF4-FFF2-40B4-BE49-F238E27FC236}">
                <a16:creationId xmlns:a16="http://schemas.microsoft.com/office/drawing/2014/main" id="{5A8B892A-EE8A-47E2-A33F-4AC3692B0FE1}"/>
              </a:ext>
            </a:extLst>
          </p:cNvPr>
          <p:cNvSpPr>
            <a:spLocks noGrp="1"/>
          </p:cNvSpPr>
          <p:nvPr>
            <p:ph idx="1"/>
          </p:nvPr>
        </p:nvSpPr>
        <p:spPr/>
        <p:txBody>
          <a:bodyPr/>
          <a:lstStyle/>
          <a:p>
            <a:r>
              <a:rPr lang="en-IN" dirty="0"/>
              <a:t>Data</a:t>
            </a:r>
          </a:p>
          <a:p>
            <a:r>
              <a:rPr lang="en-IN" dirty="0"/>
              <a:t>Types of data(</a:t>
            </a:r>
            <a:r>
              <a:rPr lang="en-IN" dirty="0" err="1"/>
              <a:t>structured,semi-structured,unstructured</a:t>
            </a:r>
            <a:r>
              <a:rPr lang="en-IN" dirty="0"/>
              <a:t>)</a:t>
            </a:r>
          </a:p>
          <a:p>
            <a:r>
              <a:rPr lang="en-IN" dirty="0"/>
              <a:t>Data system(OLAP,OLTP)</a:t>
            </a:r>
          </a:p>
        </p:txBody>
      </p:sp>
    </p:spTree>
    <p:extLst>
      <p:ext uri="{BB962C8B-B14F-4D97-AF65-F5344CB8AC3E}">
        <p14:creationId xmlns:p14="http://schemas.microsoft.com/office/powerpoint/2010/main" val="33376481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C384F-EEDD-4A9E-867B-BA27BC6F5C86}"/>
              </a:ext>
            </a:extLst>
          </p:cNvPr>
          <p:cNvSpPr>
            <a:spLocks noGrp="1"/>
          </p:cNvSpPr>
          <p:nvPr>
            <p:ph type="title"/>
          </p:nvPr>
        </p:nvSpPr>
        <p:spPr/>
        <p:txBody>
          <a:bodyPr>
            <a:normAutofit fontScale="90000"/>
          </a:bodyPr>
          <a:lstStyle/>
          <a:p>
            <a:r>
              <a:rPr lang="en-US" b="1" i="0" dirty="0">
                <a:solidFill>
                  <a:srgbClr val="1C1D1F"/>
                </a:solidFill>
                <a:effectLst/>
                <a:latin typeface="sf pro text"/>
              </a:rPr>
              <a:t>This course is designed for students who want to attempt the Exam DP-900: Microsoft Azure Data Fundamentals</a:t>
            </a:r>
            <a:endParaRPr lang="en-IN" dirty="0"/>
          </a:p>
        </p:txBody>
      </p:sp>
      <p:sp>
        <p:nvSpPr>
          <p:cNvPr id="3" name="Content Placeholder 2">
            <a:extLst>
              <a:ext uri="{FF2B5EF4-FFF2-40B4-BE49-F238E27FC236}">
                <a16:creationId xmlns:a16="http://schemas.microsoft.com/office/drawing/2014/main" id="{CD47EEBD-F747-466F-9303-B2D9A27D6121}"/>
              </a:ext>
            </a:extLst>
          </p:cNvPr>
          <p:cNvSpPr>
            <a:spLocks noGrp="1"/>
          </p:cNvSpPr>
          <p:nvPr>
            <p:ph idx="1"/>
          </p:nvPr>
        </p:nvSpPr>
        <p:spPr/>
        <p:txBody>
          <a:bodyPr>
            <a:normAutofit fontScale="55000" lnSpcReduction="20000"/>
          </a:bodyPr>
          <a:lstStyle/>
          <a:p>
            <a:pPr algn="l"/>
            <a:r>
              <a:rPr lang="en-US" b="0" i="0" dirty="0">
                <a:solidFill>
                  <a:srgbClr val="1C1D1F"/>
                </a:solidFill>
                <a:effectLst/>
                <a:latin typeface="sf pro text"/>
              </a:rPr>
              <a:t>This course has contents for the Exam DP-900</a:t>
            </a:r>
          </a:p>
          <a:p>
            <a:pPr algn="l"/>
            <a:r>
              <a:rPr lang="en-US" b="0" i="0" dirty="0">
                <a:solidFill>
                  <a:srgbClr val="1C1D1F"/>
                </a:solidFill>
                <a:effectLst/>
                <a:latin typeface="sf pro text"/>
              </a:rPr>
              <a:t>The objectives covered in this course are</a:t>
            </a:r>
          </a:p>
          <a:p>
            <a:pPr algn="l">
              <a:buFont typeface="Arial" panose="020B0604020202020204" pitchFamily="34" charset="0"/>
              <a:buChar char="•"/>
            </a:pPr>
            <a:r>
              <a:rPr lang="en-US" b="0" i="0" dirty="0">
                <a:solidFill>
                  <a:srgbClr val="1C1D1F"/>
                </a:solidFill>
                <a:effectLst/>
                <a:latin typeface="sf pro text"/>
              </a:rPr>
              <a:t>Describe core data concepts (15-20%)</a:t>
            </a:r>
          </a:p>
          <a:p>
            <a:pPr algn="l">
              <a:buFont typeface="Arial" panose="020B0604020202020204" pitchFamily="34" charset="0"/>
              <a:buChar char="•"/>
            </a:pPr>
            <a:r>
              <a:rPr lang="en-US" b="0" i="0" dirty="0">
                <a:solidFill>
                  <a:srgbClr val="1C1D1F"/>
                </a:solidFill>
                <a:effectLst/>
                <a:latin typeface="sf pro text"/>
              </a:rPr>
              <a:t>Describe how to work with relational data on Azure (25-30%)</a:t>
            </a:r>
          </a:p>
          <a:p>
            <a:pPr algn="l">
              <a:buFont typeface="Arial" panose="020B0604020202020204" pitchFamily="34" charset="0"/>
              <a:buChar char="•"/>
            </a:pPr>
            <a:r>
              <a:rPr lang="en-US" b="0" i="0" dirty="0">
                <a:solidFill>
                  <a:srgbClr val="1C1D1F"/>
                </a:solidFill>
                <a:effectLst/>
                <a:latin typeface="sf pro text"/>
              </a:rPr>
              <a:t>Describe how to work with non-relational data on Azure (25-30%)</a:t>
            </a:r>
          </a:p>
          <a:p>
            <a:pPr algn="l">
              <a:buFont typeface="Arial" panose="020B0604020202020204" pitchFamily="34" charset="0"/>
              <a:buChar char="•"/>
            </a:pPr>
            <a:r>
              <a:rPr lang="en-US" b="0" i="0" dirty="0">
                <a:solidFill>
                  <a:srgbClr val="1C1D1F"/>
                </a:solidFill>
                <a:effectLst/>
                <a:latin typeface="sf pro text"/>
              </a:rPr>
              <a:t>Describe an analytics workload on Azure (25-30%)</a:t>
            </a:r>
          </a:p>
          <a:p>
            <a:pPr algn="l"/>
            <a:r>
              <a:rPr lang="en-US" b="0" i="0" dirty="0">
                <a:solidFill>
                  <a:srgbClr val="1C1D1F"/>
                </a:solidFill>
                <a:effectLst/>
                <a:latin typeface="sf pro text"/>
              </a:rPr>
              <a:t>The following key aspects are covered in this course</a:t>
            </a:r>
          </a:p>
          <a:p>
            <a:pPr algn="l">
              <a:buFont typeface="Arial" panose="020B0604020202020204" pitchFamily="34" charset="0"/>
              <a:buChar char="•"/>
            </a:pPr>
            <a:r>
              <a:rPr lang="en-US" b="0" i="0" dirty="0">
                <a:solidFill>
                  <a:srgbClr val="1C1D1F"/>
                </a:solidFill>
                <a:effectLst/>
                <a:latin typeface="sf pro text"/>
              </a:rPr>
              <a:t>Working with SQL databases - Here we will see how to work with SQL databases using Microsoft SQL Server on an Azure virtual machine.</a:t>
            </a:r>
          </a:p>
          <a:p>
            <a:pPr algn="l">
              <a:buFont typeface="Arial" panose="020B0604020202020204" pitchFamily="34" charset="0"/>
              <a:buChar char="•"/>
            </a:pPr>
            <a:r>
              <a:rPr lang="en-US" b="0" i="0" dirty="0">
                <a:solidFill>
                  <a:srgbClr val="1C1D1F"/>
                </a:solidFill>
                <a:effectLst/>
                <a:latin typeface="sf pro text"/>
              </a:rPr>
              <a:t>We will then explore the Azure SQL database service</a:t>
            </a:r>
          </a:p>
          <a:p>
            <a:pPr algn="l">
              <a:buFont typeface="Arial" panose="020B0604020202020204" pitchFamily="34" charset="0"/>
              <a:buChar char="•"/>
            </a:pPr>
            <a:r>
              <a:rPr lang="en-US" b="0" i="0" dirty="0">
                <a:solidFill>
                  <a:srgbClr val="1C1D1F"/>
                </a:solidFill>
                <a:effectLst/>
                <a:latin typeface="sf pro text"/>
              </a:rPr>
              <a:t>We will look at non-relational data stores such as Azure Storage accounts and Azure Cosmos DB</a:t>
            </a:r>
          </a:p>
          <a:p>
            <a:pPr algn="l">
              <a:buFont typeface="Arial" panose="020B0604020202020204" pitchFamily="34" charset="0"/>
              <a:buChar char="•"/>
            </a:pPr>
            <a:r>
              <a:rPr lang="en-US" b="0" i="0" dirty="0">
                <a:solidFill>
                  <a:srgbClr val="1C1D1F"/>
                </a:solidFill>
                <a:effectLst/>
                <a:latin typeface="sf pro text"/>
              </a:rPr>
              <a:t>We will look at Analytical services such as Azure Synapse</a:t>
            </a:r>
          </a:p>
          <a:p>
            <a:pPr algn="l">
              <a:buFont typeface="Arial" panose="020B0604020202020204" pitchFamily="34" charset="0"/>
              <a:buChar char="•"/>
            </a:pPr>
            <a:r>
              <a:rPr lang="en-US" b="0" i="0" dirty="0">
                <a:solidFill>
                  <a:srgbClr val="1C1D1F"/>
                </a:solidFill>
                <a:effectLst/>
                <a:latin typeface="sf pro text"/>
              </a:rPr>
              <a:t>We will see how to use Azure Data Factory as an ETL tool</a:t>
            </a:r>
          </a:p>
          <a:p>
            <a:pPr algn="l"/>
            <a:r>
              <a:rPr lang="en-US" b="0" i="0" dirty="0">
                <a:solidFill>
                  <a:srgbClr val="1C1D1F"/>
                </a:solidFill>
                <a:effectLst/>
                <a:latin typeface="sf pro text"/>
              </a:rPr>
              <a:t>This course includes around 150 practice questions. These practice questions will help students be better prepared to take on the DP-900 exam.</a:t>
            </a:r>
          </a:p>
          <a:p>
            <a:pPr marL="0" indent="0">
              <a:buNone/>
            </a:pPr>
            <a:endParaRPr lang="en-IN" dirty="0"/>
          </a:p>
        </p:txBody>
      </p:sp>
    </p:spTree>
    <p:extLst>
      <p:ext uri="{BB962C8B-B14F-4D97-AF65-F5344CB8AC3E}">
        <p14:creationId xmlns:p14="http://schemas.microsoft.com/office/powerpoint/2010/main" val="9064094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F1AD8-45FB-48D2-BE30-624D98487E00}"/>
              </a:ext>
            </a:extLst>
          </p:cNvPr>
          <p:cNvSpPr>
            <a:spLocks noGrp="1"/>
          </p:cNvSpPr>
          <p:nvPr>
            <p:ph type="title"/>
          </p:nvPr>
        </p:nvSpPr>
        <p:spPr/>
        <p:txBody>
          <a:bodyPr/>
          <a:lstStyle/>
          <a:p>
            <a:r>
              <a:rPr lang="en-IN" dirty="0"/>
              <a:t>Module objectives</a:t>
            </a:r>
          </a:p>
        </p:txBody>
      </p:sp>
      <p:sp>
        <p:nvSpPr>
          <p:cNvPr id="3" name="Content Placeholder 2">
            <a:extLst>
              <a:ext uri="{FF2B5EF4-FFF2-40B4-BE49-F238E27FC236}">
                <a16:creationId xmlns:a16="http://schemas.microsoft.com/office/drawing/2014/main" id="{A6D430B1-0449-43B5-BE65-E9358305CCFC}"/>
              </a:ext>
            </a:extLst>
          </p:cNvPr>
          <p:cNvSpPr>
            <a:spLocks noGrp="1"/>
          </p:cNvSpPr>
          <p:nvPr>
            <p:ph idx="1"/>
          </p:nvPr>
        </p:nvSpPr>
        <p:spPr/>
        <p:txBody>
          <a:bodyPr/>
          <a:lstStyle/>
          <a:p>
            <a:r>
              <a:rPr lang="en-US" b="0" i="0" dirty="0">
                <a:solidFill>
                  <a:srgbClr val="171717"/>
                </a:solidFill>
                <a:effectLst/>
                <a:latin typeface="Segoe UI" panose="020B0502040204020203" pitchFamily="34" charset="0"/>
              </a:rPr>
              <a:t>Identify how data is defined and stored</a:t>
            </a:r>
          </a:p>
          <a:p>
            <a:r>
              <a:rPr lang="en-US" b="0" i="0" dirty="0">
                <a:solidFill>
                  <a:srgbClr val="171717"/>
                </a:solidFill>
                <a:effectLst/>
                <a:latin typeface="Segoe UI" panose="020B0502040204020203" pitchFamily="34" charset="0"/>
              </a:rPr>
              <a:t>Identify characteristics of relational and non-relational data</a:t>
            </a:r>
          </a:p>
          <a:p>
            <a:r>
              <a:rPr lang="en-US" b="0" i="0" dirty="0">
                <a:solidFill>
                  <a:srgbClr val="171717"/>
                </a:solidFill>
                <a:effectLst/>
                <a:latin typeface="Segoe UI" panose="020B0502040204020203" pitchFamily="34" charset="0"/>
              </a:rPr>
              <a:t>Describe and differentiate data workloads</a:t>
            </a:r>
          </a:p>
          <a:p>
            <a:r>
              <a:rPr lang="en-US" b="0" i="0" dirty="0">
                <a:solidFill>
                  <a:srgbClr val="171717"/>
                </a:solidFill>
                <a:effectLst/>
                <a:latin typeface="Segoe UI" panose="020B0502040204020203" pitchFamily="34" charset="0"/>
              </a:rPr>
              <a:t>Describe and differentiate batch and streaming data</a:t>
            </a:r>
          </a:p>
          <a:p>
            <a:endParaRPr lang="en-IN" dirty="0"/>
          </a:p>
        </p:txBody>
      </p:sp>
    </p:spTree>
    <p:extLst>
      <p:ext uri="{BB962C8B-B14F-4D97-AF65-F5344CB8AC3E}">
        <p14:creationId xmlns:p14="http://schemas.microsoft.com/office/powerpoint/2010/main" val="3931191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6D8D0-1DD2-43F0-B6A8-BBFEB613F8E0}"/>
              </a:ext>
            </a:extLst>
          </p:cNvPr>
          <p:cNvSpPr>
            <a:spLocks noGrp="1"/>
          </p:cNvSpPr>
          <p:nvPr>
            <p:ph type="title"/>
          </p:nvPr>
        </p:nvSpPr>
        <p:spPr/>
        <p:txBody>
          <a:bodyPr/>
          <a:lstStyle/>
          <a:p>
            <a:endParaRPr lang="en-IN"/>
          </a:p>
        </p:txBody>
      </p:sp>
      <p:pic>
        <p:nvPicPr>
          <p:cNvPr id="1026" name="Picture 2" descr="Image showing how structured data is represented in database tables">
            <a:extLst>
              <a:ext uri="{FF2B5EF4-FFF2-40B4-BE49-F238E27FC236}">
                <a16:creationId xmlns:a16="http://schemas.microsoft.com/office/drawing/2014/main" id="{BA048455-61FE-442F-A786-BCDAA24341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0500" y="340410"/>
            <a:ext cx="11163300" cy="6288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40955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DF526-68A8-4A74-BBA6-ACE22A45735B}"/>
              </a:ext>
            </a:extLst>
          </p:cNvPr>
          <p:cNvSpPr>
            <a:spLocks noGrp="1"/>
          </p:cNvSpPr>
          <p:nvPr>
            <p:ph type="title"/>
          </p:nvPr>
        </p:nvSpPr>
        <p:spPr/>
        <p:txBody>
          <a:bodyPr/>
          <a:lstStyle/>
          <a:p>
            <a:endParaRPr lang="en-IN"/>
          </a:p>
        </p:txBody>
      </p:sp>
      <p:pic>
        <p:nvPicPr>
          <p:cNvPr id="2050" name="Picture 2" descr="Image showing information in a graph database">
            <a:extLst>
              <a:ext uri="{FF2B5EF4-FFF2-40B4-BE49-F238E27FC236}">
                <a16:creationId xmlns:a16="http://schemas.microsoft.com/office/drawing/2014/main" id="{C4EA21D7-1264-4ED4-96EF-6FF2ECDFFA2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3350" y="109880"/>
            <a:ext cx="11934825" cy="6548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9767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ay thank you to someone at Companies House - GOV.UK">
            <a:extLst>
              <a:ext uri="{FF2B5EF4-FFF2-40B4-BE49-F238E27FC236}">
                <a16:creationId xmlns:a16="http://schemas.microsoft.com/office/drawing/2014/main" id="{7C842B19-8A19-4419-A9A8-2240D9649DD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83412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86AF6-9F44-4D2A-8ECD-96BC12CC309F}"/>
              </a:ext>
            </a:extLst>
          </p:cNvPr>
          <p:cNvSpPr>
            <a:spLocks noGrp="1"/>
          </p:cNvSpPr>
          <p:nvPr>
            <p:ph type="title"/>
          </p:nvPr>
        </p:nvSpPr>
        <p:spPr/>
        <p:txBody>
          <a:bodyPr/>
          <a:lstStyle/>
          <a:p>
            <a:r>
              <a:rPr lang="en-IN" dirty="0"/>
              <a:t>Answers</a:t>
            </a:r>
          </a:p>
        </p:txBody>
      </p:sp>
      <p:sp>
        <p:nvSpPr>
          <p:cNvPr id="3" name="Content Placeholder 2">
            <a:extLst>
              <a:ext uri="{FF2B5EF4-FFF2-40B4-BE49-F238E27FC236}">
                <a16:creationId xmlns:a16="http://schemas.microsoft.com/office/drawing/2014/main" id="{964607C7-5178-4F91-A166-4AFC33CBF95D}"/>
              </a:ext>
            </a:extLst>
          </p:cNvPr>
          <p:cNvSpPr>
            <a:spLocks noGrp="1"/>
          </p:cNvSpPr>
          <p:nvPr>
            <p:ph idx="1"/>
          </p:nvPr>
        </p:nvSpPr>
        <p:spPr/>
        <p:txBody>
          <a:bodyPr/>
          <a:lstStyle/>
          <a:p>
            <a:r>
              <a:rPr lang="en-US" b="1" i="0" dirty="0">
                <a:solidFill>
                  <a:srgbClr val="202124"/>
                </a:solidFill>
                <a:effectLst/>
                <a:latin typeface="arial" panose="020B0604020202020204" pitchFamily="34" charset="0"/>
              </a:rPr>
              <a:t>Gmail is</a:t>
            </a:r>
            <a:r>
              <a:rPr lang="en-US" b="0" i="0" dirty="0">
                <a:solidFill>
                  <a:srgbClr val="202124"/>
                </a:solidFill>
                <a:effectLst/>
                <a:latin typeface="arial" panose="020B0604020202020204" pitchFamily="34" charset="0"/>
              </a:rPr>
              <a:t> one famous example of an </a:t>
            </a:r>
            <a:r>
              <a:rPr lang="en-US" b="1" i="0" dirty="0">
                <a:solidFill>
                  <a:srgbClr val="202124"/>
                </a:solidFill>
                <a:effectLst/>
                <a:latin typeface="arial" panose="020B0604020202020204" pitchFamily="34" charset="0"/>
              </a:rPr>
              <a:t>SaaS</a:t>
            </a:r>
            <a:r>
              <a:rPr lang="en-US" b="0" i="0" dirty="0">
                <a:solidFill>
                  <a:srgbClr val="202124"/>
                </a:solidFill>
                <a:effectLst/>
                <a:latin typeface="arial" panose="020B0604020202020204" pitchFamily="34" charset="0"/>
              </a:rPr>
              <a:t> mail provider.</a:t>
            </a:r>
          </a:p>
          <a:p>
            <a:r>
              <a:rPr lang="en-US" b="0" i="0" dirty="0">
                <a:solidFill>
                  <a:srgbClr val="202124"/>
                </a:solidFill>
                <a:effectLst/>
                <a:latin typeface="arial" panose="020B0604020202020204" pitchFamily="34" charset="0"/>
              </a:rPr>
              <a:t>First of all, to answer the question in the title: Yes, </a:t>
            </a:r>
            <a:r>
              <a:rPr lang="en-US" b="1" i="0" dirty="0">
                <a:solidFill>
                  <a:srgbClr val="202124"/>
                </a:solidFill>
                <a:effectLst/>
                <a:latin typeface="arial" panose="020B0604020202020204" pitchFamily="34" charset="0"/>
              </a:rPr>
              <a:t>Netflix</a:t>
            </a:r>
            <a:r>
              <a:rPr lang="en-US" b="0" i="0" dirty="0">
                <a:solidFill>
                  <a:srgbClr val="202124"/>
                </a:solidFill>
                <a:effectLst/>
                <a:latin typeface="arial" panose="020B0604020202020204" pitchFamily="34" charset="0"/>
              </a:rPr>
              <a:t> is a </a:t>
            </a:r>
            <a:r>
              <a:rPr lang="en-US" b="1" i="0" dirty="0">
                <a:solidFill>
                  <a:srgbClr val="202124"/>
                </a:solidFill>
                <a:effectLst/>
                <a:latin typeface="arial" panose="020B0604020202020204" pitchFamily="34" charset="0"/>
              </a:rPr>
              <a:t>SaaS</a:t>
            </a:r>
            <a:r>
              <a:rPr lang="en-US" b="0" i="0" dirty="0">
                <a:solidFill>
                  <a:srgbClr val="202124"/>
                </a:solidFill>
                <a:effectLst/>
                <a:latin typeface="arial" panose="020B0604020202020204" pitchFamily="34" charset="0"/>
              </a:rPr>
              <a:t> company that sells software to watch licensed videos on demand. It follows a subscription-based model whereby the user chooses a subscription plan and pays a fixed sum of money to </a:t>
            </a:r>
            <a:r>
              <a:rPr lang="en-US" b="1" i="0" dirty="0">
                <a:solidFill>
                  <a:srgbClr val="202124"/>
                </a:solidFill>
                <a:effectLst/>
                <a:latin typeface="arial" panose="020B0604020202020204" pitchFamily="34" charset="0"/>
              </a:rPr>
              <a:t>Netflix</a:t>
            </a:r>
            <a:r>
              <a:rPr lang="en-US" b="0" i="0" dirty="0">
                <a:solidFill>
                  <a:srgbClr val="202124"/>
                </a:solidFill>
                <a:effectLst/>
                <a:latin typeface="arial" panose="020B0604020202020204" pitchFamily="34" charset="0"/>
              </a:rPr>
              <a:t> monthly or annually. </a:t>
            </a:r>
            <a:r>
              <a:rPr lang="en-US" b="1" i="0" dirty="0">
                <a:solidFill>
                  <a:srgbClr val="202124"/>
                </a:solidFill>
                <a:effectLst/>
                <a:latin typeface="arial" panose="020B0604020202020204" pitchFamily="34" charset="0"/>
              </a:rPr>
              <a:t>SaaS</a:t>
            </a:r>
            <a:r>
              <a:rPr lang="en-US" b="0" i="0" dirty="0">
                <a:solidFill>
                  <a:srgbClr val="202124"/>
                </a:solidFill>
                <a:effectLst/>
                <a:latin typeface="arial" panose="020B0604020202020204" pitchFamily="34" charset="0"/>
              </a:rPr>
              <a:t> is not a new concept.</a:t>
            </a:r>
          </a:p>
          <a:p>
            <a:endParaRPr lang="en-IN" dirty="0"/>
          </a:p>
        </p:txBody>
      </p:sp>
    </p:spTree>
    <p:extLst>
      <p:ext uri="{BB962C8B-B14F-4D97-AF65-F5344CB8AC3E}">
        <p14:creationId xmlns:p14="http://schemas.microsoft.com/office/powerpoint/2010/main" val="20992952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C2FA4D9-86EF-491A-A249-45D517DA87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3637" y="1825625"/>
            <a:ext cx="9664725" cy="4351338"/>
          </a:xfrm>
        </p:spPr>
      </p:pic>
    </p:spTree>
    <p:extLst>
      <p:ext uri="{BB962C8B-B14F-4D97-AF65-F5344CB8AC3E}">
        <p14:creationId xmlns:p14="http://schemas.microsoft.com/office/powerpoint/2010/main" val="3180677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BA58C36C-63B2-49E4-BD18-E676FD6803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61544"/>
            <a:ext cx="10515600" cy="3679500"/>
          </a:xfrm>
        </p:spPr>
      </p:pic>
    </p:spTree>
    <p:extLst>
      <p:ext uri="{BB962C8B-B14F-4D97-AF65-F5344CB8AC3E}">
        <p14:creationId xmlns:p14="http://schemas.microsoft.com/office/powerpoint/2010/main" val="5906868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91FC761-CA01-4F7C-8D3C-592DA5352A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0131" y="1825625"/>
            <a:ext cx="9991737" cy="4351338"/>
          </a:xfrm>
        </p:spPr>
      </p:pic>
    </p:spTree>
    <p:extLst>
      <p:ext uri="{BB962C8B-B14F-4D97-AF65-F5344CB8AC3E}">
        <p14:creationId xmlns:p14="http://schemas.microsoft.com/office/powerpoint/2010/main" val="2364520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C87A6F5-7F66-475E-8E73-7203DC4667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5921" y="1825625"/>
            <a:ext cx="10420157" cy="4351338"/>
          </a:xfrm>
        </p:spPr>
      </p:pic>
    </p:spTree>
    <p:extLst>
      <p:ext uri="{BB962C8B-B14F-4D97-AF65-F5344CB8AC3E}">
        <p14:creationId xmlns:p14="http://schemas.microsoft.com/office/powerpoint/2010/main" val="7618164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2481</TotalTime>
  <Words>1127</Words>
  <Application>Microsoft Office PowerPoint</Application>
  <PresentationFormat>Widescreen</PresentationFormat>
  <Paragraphs>123</Paragraphs>
  <Slides>57</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57</vt:i4>
      </vt:variant>
    </vt:vector>
  </HeadingPairs>
  <TitlesOfParts>
    <vt:vector size="68" baseType="lpstr">
      <vt:lpstr>Arial</vt:lpstr>
      <vt:lpstr>Arial</vt:lpstr>
      <vt:lpstr>Calibri</vt:lpstr>
      <vt:lpstr>Calibri Light</vt:lpstr>
      <vt:lpstr>inherit</vt:lpstr>
      <vt:lpstr>Montserrat</vt:lpstr>
      <vt:lpstr>proxima-nova</vt:lpstr>
      <vt:lpstr>Roboto</vt:lpstr>
      <vt:lpstr>Segoe UI</vt:lpstr>
      <vt:lpstr>sf pro text</vt:lpstr>
      <vt:lpstr>Office Theme</vt:lpstr>
      <vt:lpstr>Cloud Computing With Azure</vt:lpstr>
      <vt:lpstr>Day 1: Agenda </vt:lpstr>
      <vt:lpstr>Before Cloud Computing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Scenario after cloud computing </vt:lpstr>
      <vt:lpstr>What is cloud computing</vt:lpstr>
      <vt:lpstr>PowerPoint Presentation</vt:lpstr>
      <vt:lpstr>PowerPoint Presentation</vt:lpstr>
      <vt:lpstr>PowerPoint Presentation</vt:lpstr>
      <vt:lpstr>PowerPoint Presentation</vt:lpstr>
      <vt:lpstr>Types of cloud computing</vt:lpstr>
      <vt:lpstr>1: Service model</vt:lpstr>
      <vt:lpstr>Example:</vt:lpstr>
      <vt:lpstr>PowerPoint Presentation</vt:lpstr>
      <vt:lpstr>PowerPoint Presentation</vt:lpstr>
      <vt:lpstr>PowerPoint Presentation</vt:lpstr>
      <vt:lpstr>PowerPoint Presentation</vt:lpstr>
      <vt:lpstr>Q &amp; A</vt:lpstr>
      <vt:lpstr>2: Deployment model</vt:lpstr>
      <vt:lpstr>Public &amp; Private</vt:lpstr>
      <vt:lpstr>Public, Private,Hybrid</vt:lpstr>
      <vt:lpstr>Advantages of Cloud Computing</vt:lpstr>
      <vt:lpstr>Top Industrial Applications of Cloud Computing </vt:lpstr>
      <vt:lpstr>PowerPoint Presentation</vt:lpstr>
      <vt:lpstr> CapEx and OpEx </vt:lpstr>
      <vt:lpstr>Operating expenditure </vt:lpstr>
      <vt:lpstr>Capex vs opex</vt:lpstr>
      <vt:lpstr>Examples</vt:lpstr>
      <vt:lpstr>What is Microsoft azure</vt:lpstr>
      <vt:lpstr>Advantages of MS Azure</vt:lpstr>
      <vt:lpstr>Azure Regions and Avalability zones</vt:lpstr>
      <vt:lpstr>Microsoft Azure services</vt:lpstr>
      <vt:lpstr>Creating Microsoft azure account</vt:lpstr>
      <vt:lpstr>Create azure free account </vt:lpstr>
      <vt:lpstr>Login and understanding the resources </vt:lpstr>
      <vt:lpstr>Ways of accessing Microsoft azure</vt:lpstr>
      <vt:lpstr>Azure portal</vt:lpstr>
      <vt:lpstr>Azure powershell</vt:lpstr>
      <vt:lpstr>Azure subscriptions</vt:lpstr>
      <vt:lpstr>PowerPoint Presentation</vt:lpstr>
      <vt:lpstr>Azure Resource Groups</vt:lpstr>
      <vt:lpstr>Azure Subscriptions and resources hierarchy</vt:lpstr>
      <vt:lpstr>Resource group and resources </vt:lpstr>
      <vt:lpstr>Companies who use Azure </vt:lpstr>
      <vt:lpstr> DP-900 azure fundamental</vt:lpstr>
      <vt:lpstr>This course is designed for students who want to attempt the Exam DP-900: Microsoft Azure Data Fundamentals</vt:lpstr>
      <vt:lpstr>Module objectives</vt:lpstr>
      <vt:lpstr>PowerPoint Presentation</vt:lpstr>
      <vt:lpstr>PowerPoint Presentation</vt:lpstr>
      <vt:lpstr>PowerPoint Presentation</vt:lpstr>
      <vt:lpstr>Answers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Computing With Azure</dc:title>
  <dc:creator>Sushil Singh</dc:creator>
  <cp:lastModifiedBy>Sushil Singh</cp:lastModifiedBy>
  <cp:revision>46</cp:revision>
  <dcterms:created xsi:type="dcterms:W3CDTF">2021-03-12T12:33:08Z</dcterms:created>
  <dcterms:modified xsi:type="dcterms:W3CDTF">2021-04-19T07:18:42Z</dcterms:modified>
</cp:coreProperties>
</file>